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hfloPVLcuGqhdHzEw/pydOJtIu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C2B236-A992-4FF3-A623-379FF212F93E}">
  <a:tblStyle styleId="{F6C2B236-A992-4FF3-A623-379FF212F93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D"/>
          </a:solidFill>
        </a:fill>
      </a:tcStyle>
    </a:wholeTbl>
    <a:band1H>
      <a:tcTxStyle/>
      <a:tcStyle>
        <a:fill>
          <a:solidFill>
            <a:srgbClr val="CDD8FB"/>
          </a:solidFill>
        </a:fill>
      </a:tcStyle>
    </a:band1H>
    <a:band2H>
      <a:tcTxStyle/>
    </a:band2H>
    <a:band1V>
      <a:tcTxStyle/>
      <a:tcStyle>
        <a:fill>
          <a:solidFill>
            <a:srgbClr val="CDD8F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 name="Shape 11"/>
        <p:cNvGrpSpPr/>
        <p:nvPr/>
      </p:nvGrpSpPr>
      <p:grpSpPr>
        <a:xfrm>
          <a:off x="0" y="0"/>
          <a:ext cx="0" cy="0"/>
          <a:chOff x="0" y="0"/>
          <a:chExt cx="0" cy="0"/>
        </a:xfrm>
      </p:grpSpPr>
      <p:sp>
        <p:nvSpPr>
          <p:cNvPr id="12" name="Google Shape;1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 name="Google Shape;14;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 name="Google Shape;1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 name="Google Shape;2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3" name="Shape 53"/>
        <p:cNvGrpSpPr/>
        <p:nvPr/>
      </p:nvGrpSpPr>
      <p:grpSpPr>
        <a:xfrm>
          <a:off x="0" y="0"/>
          <a:ext cx="0" cy="0"/>
          <a:chOff x="0" y="0"/>
          <a:chExt cx="0" cy="0"/>
        </a:xfrm>
      </p:grpSpPr>
      <p:sp>
        <p:nvSpPr>
          <p:cNvPr id="54" name="Google Shape;54;p1"/>
          <p:cNvSpPr txBox="1"/>
          <p:nvPr/>
        </p:nvSpPr>
        <p:spPr>
          <a:xfrm>
            <a:off x="235200" y="1053350"/>
            <a:ext cx="4336800" cy="4771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783F04"/>
                </a:solidFill>
                <a:latin typeface="Arial"/>
                <a:ea typeface="Arial"/>
                <a:cs typeface="Arial"/>
                <a:sym typeface="Arial"/>
              </a:rPr>
              <a:t>A </a:t>
            </a:r>
            <a:endParaRPr b="1" i="0" sz="4800" u="none" cap="none" strike="noStrike">
              <a:solidFill>
                <a:srgbClr val="783F0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783F04"/>
                </a:solidFill>
                <a:latin typeface="Arial"/>
                <a:ea typeface="Arial"/>
                <a:cs typeface="Arial"/>
                <a:sym typeface="Arial"/>
              </a:rPr>
              <a:t>Presentation on</a:t>
            </a:r>
            <a:endParaRPr b="1" i="0" sz="48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783F0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83F04"/>
                </a:solidFill>
                <a:latin typeface="Arial"/>
                <a:ea typeface="Arial"/>
                <a:cs typeface="Arial"/>
                <a:sym typeface="Arial"/>
              </a:rPr>
              <a:t> </a:t>
            </a:r>
            <a:endParaRPr b="1" i="0" sz="1400" u="none" cap="none" strike="noStrike">
              <a:solidFill>
                <a:srgbClr val="783F04"/>
              </a:solidFill>
              <a:latin typeface="Arial"/>
              <a:ea typeface="Arial"/>
              <a:cs typeface="Arial"/>
              <a:sym typeface="Arial"/>
            </a:endParaRPr>
          </a:p>
        </p:txBody>
      </p:sp>
      <p:cxnSp>
        <p:nvCxnSpPr>
          <p:cNvPr id="55" name="Google Shape;55;p1"/>
          <p:cNvCxnSpPr/>
          <p:nvPr/>
        </p:nvCxnSpPr>
        <p:spPr>
          <a:xfrm>
            <a:off x="4751300" y="526675"/>
            <a:ext cx="0" cy="4090200"/>
          </a:xfrm>
          <a:prstGeom prst="straightConnector1">
            <a:avLst/>
          </a:prstGeom>
          <a:noFill/>
          <a:ln cap="flat" cmpd="sng" w="9525">
            <a:solidFill>
              <a:schemeClr val="dk2"/>
            </a:solidFill>
            <a:prstDash val="solid"/>
            <a:round/>
            <a:headEnd len="sm" w="sm" type="none"/>
            <a:tailEnd len="sm" w="sm" type="none"/>
          </a:ln>
        </p:spPr>
      </p:cxnSp>
      <p:sp>
        <p:nvSpPr>
          <p:cNvPr id="56" name="Google Shape;56;p1"/>
          <p:cNvSpPr txBox="1"/>
          <p:nvPr/>
        </p:nvSpPr>
        <p:spPr>
          <a:xfrm>
            <a:off x="3704675" y="1129575"/>
            <a:ext cx="64545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 sz="4600" u="none" cap="none" strike="noStrike">
                <a:solidFill>
                  <a:srgbClr val="783F04"/>
                </a:solidFill>
                <a:latin typeface="Arial"/>
                <a:ea typeface="Arial"/>
                <a:cs typeface="Arial"/>
                <a:sym typeface="Arial"/>
              </a:rPr>
              <a:t>IML </a:t>
            </a:r>
            <a:endParaRPr b="1" i="0" sz="4600" u="none" cap="none" strike="noStrike">
              <a:solidFill>
                <a:srgbClr val="783F0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600"/>
              <a:buFont typeface="Arial"/>
              <a:buNone/>
            </a:pPr>
            <a:r>
              <a:rPr b="1" i="0" lang="en" sz="4600" u="none" cap="none" strike="noStrike">
                <a:solidFill>
                  <a:srgbClr val="783F04"/>
                </a:solidFill>
                <a:latin typeface="Arial"/>
                <a:ea typeface="Arial"/>
                <a:cs typeface="Arial"/>
                <a:sym typeface="Arial"/>
              </a:rPr>
              <a:t>Assignment</a:t>
            </a:r>
            <a:endParaRPr b="1" i="0" sz="4600" u="none" cap="none" strike="noStrike">
              <a:solidFill>
                <a:srgbClr val="783F04"/>
              </a:solidFill>
              <a:latin typeface="Arial"/>
              <a:ea typeface="Arial"/>
              <a:cs typeface="Arial"/>
              <a:sym typeface="Arial"/>
            </a:endParaRPr>
          </a:p>
        </p:txBody>
      </p:sp>
      <p:sp>
        <p:nvSpPr>
          <p:cNvPr id="57" name="Google Shape;57;p1"/>
          <p:cNvSpPr txBox="1"/>
          <p:nvPr/>
        </p:nvSpPr>
        <p:spPr>
          <a:xfrm>
            <a:off x="7530325" y="4312200"/>
            <a:ext cx="6454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
              <a:t>Rounak Kumar</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0"/>
          <p:cNvPicPr preferRelativeResize="0"/>
          <p:nvPr/>
        </p:nvPicPr>
        <p:blipFill rotWithShape="1">
          <a:blip r:embed="rId3">
            <a:alphaModFix/>
          </a:blip>
          <a:srcRect b="0" l="0" r="0" t="0"/>
          <a:stretch/>
        </p:blipFill>
        <p:spPr>
          <a:xfrm>
            <a:off x="152400" y="152400"/>
            <a:ext cx="8839200" cy="3427051"/>
          </a:xfrm>
          <a:prstGeom prst="rect">
            <a:avLst/>
          </a:prstGeom>
          <a:noFill/>
          <a:ln>
            <a:noFill/>
          </a:ln>
        </p:spPr>
      </p:pic>
      <p:sp>
        <p:nvSpPr>
          <p:cNvPr id="121" name="Google Shape;121;p10"/>
          <p:cNvSpPr txBox="1"/>
          <p:nvPr/>
        </p:nvSpPr>
        <p:spPr>
          <a:xfrm>
            <a:off x="3621450" y="3579450"/>
            <a:ext cx="51540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Bathrooms Vs Price</a:t>
            </a:r>
            <a:endParaRPr b="1" i="0" sz="1400" u="none" cap="none" strike="noStrike">
              <a:solidFill>
                <a:srgbClr val="B45F06"/>
              </a:solidFill>
              <a:latin typeface="Arial"/>
              <a:ea typeface="Arial"/>
              <a:cs typeface="Arial"/>
              <a:sym typeface="Arial"/>
            </a:endParaRPr>
          </a:p>
        </p:txBody>
      </p:sp>
      <p:sp>
        <p:nvSpPr>
          <p:cNvPr id="122" name="Google Shape;122;p10"/>
          <p:cNvSpPr txBox="1"/>
          <p:nvPr/>
        </p:nvSpPr>
        <p:spPr>
          <a:xfrm>
            <a:off x="640300" y="3579450"/>
            <a:ext cx="24141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Count of Bathrooms</a:t>
            </a:r>
            <a:endParaRPr b="1" i="0" sz="1400" u="none" cap="none" strike="noStrike">
              <a:solidFill>
                <a:srgbClr val="B45F0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1"/>
          <p:cNvPicPr preferRelativeResize="0"/>
          <p:nvPr/>
        </p:nvPicPr>
        <p:blipFill rotWithShape="1">
          <a:blip r:embed="rId3">
            <a:alphaModFix/>
          </a:blip>
          <a:srcRect b="0" l="0" r="0" t="0"/>
          <a:stretch/>
        </p:blipFill>
        <p:spPr>
          <a:xfrm>
            <a:off x="152400" y="152400"/>
            <a:ext cx="4235325" cy="3840324"/>
          </a:xfrm>
          <a:prstGeom prst="rect">
            <a:avLst/>
          </a:prstGeom>
          <a:noFill/>
          <a:ln>
            <a:noFill/>
          </a:ln>
        </p:spPr>
      </p:pic>
      <p:pic>
        <p:nvPicPr>
          <p:cNvPr id="128" name="Google Shape;128;p11"/>
          <p:cNvPicPr preferRelativeResize="0"/>
          <p:nvPr/>
        </p:nvPicPr>
        <p:blipFill rotWithShape="1">
          <a:blip r:embed="rId4">
            <a:alphaModFix/>
          </a:blip>
          <a:srcRect b="0" l="0" r="0" t="0"/>
          <a:stretch/>
        </p:blipFill>
        <p:spPr>
          <a:xfrm>
            <a:off x="4540125" y="152400"/>
            <a:ext cx="4235325" cy="3840310"/>
          </a:xfrm>
          <a:prstGeom prst="rect">
            <a:avLst/>
          </a:prstGeom>
          <a:noFill/>
          <a:ln>
            <a:noFill/>
          </a:ln>
        </p:spPr>
      </p:pic>
      <p:sp>
        <p:nvSpPr>
          <p:cNvPr id="129" name="Google Shape;129;p11"/>
          <p:cNvSpPr txBox="1"/>
          <p:nvPr/>
        </p:nvSpPr>
        <p:spPr>
          <a:xfrm>
            <a:off x="1183613" y="3992725"/>
            <a:ext cx="21729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Floors Vs Price</a:t>
            </a:r>
            <a:endParaRPr b="1" i="0" sz="1400" u="none" cap="none" strike="noStrike">
              <a:solidFill>
                <a:srgbClr val="B45F06"/>
              </a:solidFill>
              <a:latin typeface="Arial"/>
              <a:ea typeface="Arial"/>
              <a:cs typeface="Arial"/>
              <a:sym typeface="Arial"/>
            </a:endParaRPr>
          </a:p>
        </p:txBody>
      </p:sp>
      <p:sp>
        <p:nvSpPr>
          <p:cNvPr id="130" name="Google Shape;130;p11"/>
          <p:cNvSpPr txBox="1"/>
          <p:nvPr/>
        </p:nvSpPr>
        <p:spPr>
          <a:xfrm>
            <a:off x="5878688" y="3992725"/>
            <a:ext cx="20154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Waterfront Vs Price</a:t>
            </a:r>
            <a:endParaRPr b="1" i="0" sz="1400" u="none" cap="none" strike="noStrike">
              <a:solidFill>
                <a:srgbClr val="B45F06"/>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2"/>
          <p:cNvPicPr preferRelativeResize="0"/>
          <p:nvPr/>
        </p:nvPicPr>
        <p:blipFill rotWithShape="1">
          <a:blip r:embed="rId3">
            <a:alphaModFix/>
          </a:blip>
          <a:srcRect b="0" l="0" r="0" t="0"/>
          <a:stretch/>
        </p:blipFill>
        <p:spPr>
          <a:xfrm>
            <a:off x="152400" y="152400"/>
            <a:ext cx="3741975" cy="3392975"/>
          </a:xfrm>
          <a:prstGeom prst="rect">
            <a:avLst/>
          </a:prstGeom>
          <a:noFill/>
          <a:ln>
            <a:noFill/>
          </a:ln>
        </p:spPr>
      </p:pic>
      <p:pic>
        <p:nvPicPr>
          <p:cNvPr id="136" name="Google Shape;136;p12"/>
          <p:cNvPicPr preferRelativeResize="0"/>
          <p:nvPr/>
        </p:nvPicPr>
        <p:blipFill rotWithShape="1">
          <a:blip r:embed="rId4">
            <a:alphaModFix/>
          </a:blip>
          <a:srcRect b="0" l="0" r="0" t="0"/>
          <a:stretch/>
        </p:blipFill>
        <p:spPr>
          <a:xfrm>
            <a:off x="4823550" y="152400"/>
            <a:ext cx="3741975" cy="3392982"/>
          </a:xfrm>
          <a:prstGeom prst="rect">
            <a:avLst/>
          </a:prstGeom>
          <a:noFill/>
          <a:ln>
            <a:noFill/>
          </a:ln>
        </p:spPr>
      </p:pic>
      <p:sp>
        <p:nvSpPr>
          <p:cNvPr id="137" name="Google Shape;137;p12"/>
          <p:cNvSpPr txBox="1"/>
          <p:nvPr/>
        </p:nvSpPr>
        <p:spPr>
          <a:xfrm>
            <a:off x="989438" y="3768375"/>
            <a:ext cx="20679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View Vs Price</a:t>
            </a:r>
            <a:endParaRPr b="1" i="0" sz="1400" u="none" cap="none" strike="noStrike">
              <a:solidFill>
                <a:srgbClr val="B45F06"/>
              </a:solidFill>
              <a:latin typeface="Arial"/>
              <a:ea typeface="Arial"/>
              <a:cs typeface="Arial"/>
              <a:sym typeface="Arial"/>
            </a:endParaRPr>
          </a:p>
        </p:txBody>
      </p:sp>
      <p:sp>
        <p:nvSpPr>
          <p:cNvPr id="138" name="Google Shape;138;p12"/>
          <p:cNvSpPr txBox="1"/>
          <p:nvPr/>
        </p:nvSpPr>
        <p:spPr>
          <a:xfrm>
            <a:off x="5686838" y="3694925"/>
            <a:ext cx="20154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Condition Vs Price</a:t>
            </a:r>
            <a:endParaRPr b="1" i="0" sz="1400" u="none" cap="none" strike="noStrike">
              <a:solidFill>
                <a:srgbClr val="B45F06"/>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3"/>
          <p:cNvPicPr preferRelativeResize="0"/>
          <p:nvPr/>
        </p:nvPicPr>
        <p:blipFill rotWithShape="1">
          <a:blip r:embed="rId3">
            <a:alphaModFix/>
          </a:blip>
          <a:srcRect b="0" l="0" r="0" t="0"/>
          <a:stretch/>
        </p:blipFill>
        <p:spPr>
          <a:xfrm>
            <a:off x="152400" y="309850"/>
            <a:ext cx="4419600" cy="3070150"/>
          </a:xfrm>
          <a:prstGeom prst="rect">
            <a:avLst/>
          </a:prstGeom>
          <a:noFill/>
          <a:ln>
            <a:noFill/>
          </a:ln>
        </p:spPr>
      </p:pic>
      <p:pic>
        <p:nvPicPr>
          <p:cNvPr id="144" name="Google Shape;144;p13"/>
          <p:cNvPicPr preferRelativeResize="0"/>
          <p:nvPr/>
        </p:nvPicPr>
        <p:blipFill rotWithShape="1">
          <a:blip r:embed="rId4">
            <a:alphaModFix/>
          </a:blip>
          <a:srcRect b="0" l="0" r="0" t="0"/>
          <a:stretch/>
        </p:blipFill>
        <p:spPr>
          <a:xfrm>
            <a:off x="4724400" y="381000"/>
            <a:ext cx="4267200" cy="2953555"/>
          </a:xfrm>
          <a:prstGeom prst="rect">
            <a:avLst/>
          </a:prstGeom>
          <a:noFill/>
          <a:ln>
            <a:noFill/>
          </a:ln>
        </p:spPr>
      </p:pic>
      <p:sp>
        <p:nvSpPr>
          <p:cNvPr id="145" name="Google Shape;145;p13"/>
          <p:cNvSpPr txBox="1"/>
          <p:nvPr/>
        </p:nvSpPr>
        <p:spPr>
          <a:xfrm>
            <a:off x="356900" y="3432500"/>
            <a:ext cx="40203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Grade Vs Price</a:t>
            </a:r>
            <a:endParaRPr b="1" i="0" sz="1400" u="none" cap="none" strike="noStrike">
              <a:solidFill>
                <a:srgbClr val="B45F06"/>
              </a:solidFill>
              <a:latin typeface="Arial"/>
              <a:ea typeface="Arial"/>
              <a:cs typeface="Arial"/>
              <a:sym typeface="Arial"/>
            </a:endParaRPr>
          </a:p>
        </p:txBody>
      </p:sp>
      <p:sp>
        <p:nvSpPr>
          <p:cNvPr id="146" name="Google Shape;146;p13"/>
          <p:cNvSpPr txBox="1"/>
          <p:nvPr/>
        </p:nvSpPr>
        <p:spPr>
          <a:xfrm>
            <a:off x="5803200" y="3432500"/>
            <a:ext cx="24144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Sqft_above Vs Price</a:t>
            </a:r>
            <a:endParaRPr b="1" i="0" sz="1400" u="none" cap="none" strike="noStrike">
              <a:solidFill>
                <a:srgbClr val="B45F0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4"/>
          <p:cNvPicPr preferRelativeResize="0"/>
          <p:nvPr/>
        </p:nvPicPr>
        <p:blipFill rotWithShape="1">
          <a:blip r:embed="rId3">
            <a:alphaModFix/>
          </a:blip>
          <a:srcRect b="0" l="0" r="0" t="0"/>
          <a:stretch/>
        </p:blipFill>
        <p:spPr>
          <a:xfrm>
            <a:off x="0" y="461700"/>
            <a:ext cx="9143999" cy="4681801"/>
          </a:xfrm>
          <a:prstGeom prst="rect">
            <a:avLst/>
          </a:prstGeom>
          <a:noFill/>
          <a:ln>
            <a:noFill/>
          </a:ln>
        </p:spPr>
      </p:pic>
      <p:sp>
        <p:nvSpPr>
          <p:cNvPr id="152" name="Google Shape;152;p14"/>
          <p:cNvSpPr txBox="1"/>
          <p:nvPr/>
        </p:nvSpPr>
        <p:spPr>
          <a:xfrm>
            <a:off x="0" y="0"/>
            <a:ext cx="9144000" cy="4617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B45F06"/>
                </a:solidFill>
                <a:latin typeface="Arial"/>
                <a:ea typeface="Arial"/>
                <a:cs typeface="Arial"/>
                <a:sym typeface="Arial"/>
              </a:rPr>
              <a:t>Comparing the different variables with the help of Heat </a:t>
            </a:r>
            <a:endParaRPr b="1" i="0" sz="1800" u="none" cap="none" strike="noStrike">
              <a:solidFill>
                <a:srgbClr val="B45F06"/>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5"/>
          <p:cNvSpPr txBox="1"/>
          <p:nvPr>
            <p:ph type="title"/>
          </p:nvPr>
        </p:nvSpPr>
        <p:spPr>
          <a:xfrm>
            <a:off x="0" y="-12175"/>
            <a:ext cx="91008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Summary of EDA</a:t>
            </a:r>
            <a:endParaRPr b="1">
              <a:solidFill>
                <a:srgbClr val="B45F06"/>
              </a:solidFill>
            </a:endParaRPr>
          </a:p>
        </p:txBody>
      </p:sp>
      <p:sp>
        <p:nvSpPr>
          <p:cNvPr id="158" name="Google Shape;158;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100"/>
              </a:spcBef>
              <a:spcAft>
                <a:spcPts val="0"/>
              </a:spcAft>
              <a:buClr>
                <a:schemeClr val="dk1"/>
              </a:buClr>
              <a:buSzPts val="1100"/>
              <a:buFont typeface="Arial"/>
              <a:buNone/>
            </a:pPr>
            <a:r>
              <a:rPr b="1" lang="en" sz="1350" u="sng">
                <a:solidFill>
                  <a:schemeClr val="dk1"/>
                </a:solidFill>
                <a:highlight>
                  <a:srgbClr val="FFFFFF"/>
                </a:highlight>
              </a:rPr>
              <a:t>Predictors that may affect the Target</a:t>
            </a:r>
            <a:endParaRPr b="1" sz="1350" u="sng">
              <a:solidFill>
                <a:schemeClr val="dk1"/>
              </a:solidFill>
              <a:highlight>
                <a:srgbClr val="FFFFFF"/>
              </a:highlight>
            </a:endParaRPr>
          </a:p>
          <a:p>
            <a:pPr indent="-307975" lvl="0" marL="457200" rtl="0" algn="l">
              <a:lnSpc>
                <a:spcPct val="115000"/>
              </a:lnSpc>
              <a:spcBef>
                <a:spcPts val="1100"/>
              </a:spcBef>
              <a:spcAft>
                <a:spcPts val="0"/>
              </a:spcAft>
              <a:buClr>
                <a:schemeClr val="dk1"/>
              </a:buClr>
              <a:buSzPts val="1250"/>
              <a:buChar char="●"/>
            </a:pPr>
            <a:r>
              <a:rPr lang="en" sz="1250">
                <a:solidFill>
                  <a:schemeClr val="dk1"/>
                </a:solidFill>
                <a:highlight>
                  <a:srgbClr val="FFFFFF"/>
                </a:highlight>
              </a:rPr>
              <a:t>sqft_living</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grade</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bathrooms</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sqft_abve (highly correlated with sqft_living and can be dropped)</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sqft_living15 (highly correlated with sqft_living, can be dropped )</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view (less significant)</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bedroom (less significant)</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waterfront (less significant)</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lat (less significant)</a:t>
            </a:r>
            <a:endParaRPr sz="1250">
              <a:solidFill>
                <a:schemeClr val="dk1"/>
              </a:solidFill>
              <a:highlight>
                <a:srgbClr val="FFFFFF"/>
              </a:highlight>
            </a:endParaRPr>
          </a:p>
          <a:p>
            <a:pPr indent="0" lvl="0" marL="0" rtl="0" algn="l">
              <a:lnSpc>
                <a:spcPct val="115000"/>
              </a:lnSpc>
              <a:spcBef>
                <a:spcPts val="700"/>
              </a:spcBef>
              <a:spcAft>
                <a:spcPts val="1200"/>
              </a:spcAft>
              <a:buSzPts val="1400"/>
              <a:buNone/>
            </a:pPr>
            <a:r>
              <a:t/>
            </a:r>
            <a:endParaRPr/>
          </a:p>
        </p:txBody>
      </p:sp>
      <p:sp>
        <p:nvSpPr>
          <p:cNvPr id="159" name="Google Shape;159;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100"/>
              </a:spcBef>
              <a:spcAft>
                <a:spcPts val="0"/>
              </a:spcAft>
              <a:buClr>
                <a:schemeClr val="dk1"/>
              </a:buClr>
              <a:buSzPts val="1100"/>
              <a:buFont typeface="Arial"/>
              <a:buNone/>
            </a:pPr>
            <a:r>
              <a:rPr b="1" lang="en" sz="1350" u="sng">
                <a:solidFill>
                  <a:schemeClr val="dk1"/>
                </a:solidFill>
                <a:highlight>
                  <a:srgbClr val="FFFFFF"/>
                </a:highlight>
              </a:rPr>
              <a:t>Predictors that may NOT affect the Target</a:t>
            </a:r>
            <a:endParaRPr b="1" sz="1350" u="sng">
              <a:solidFill>
                <a:schemeClr val="dk1"/>
              </a:solidFill>
              <a:highlight>
                <a:srgbClr val="FFFFFF"/>
              </a:highlight>
            </a:endParaRPr>
          </a:p>
          <a:p>
            <a:pPr indent="-314325" lvl="0" marL="457200" rtl="0" algn="l">
              <a:lnSpc>
                <a:spcPct val="115000"/>
              </a:lnSpc>
              <a:spcBef>
                <a:spcPts val="1100"/>
              </a:spcBef>
              <a:spcAft>
                <a:spcPts val="0"/>
              </a:spcAft>
              <a:buClr>
                <a:schemeClr val="dk1"/>
              </a:buClr>
              <a:buSzPts val="1350"/>
              <a:buChar char="●"/>
            </a:pPr>
            <a:r>
              <a:rPr lang="en" sz="1350">
                <a:solidFill>
                  <a:schemeClr val="dk1"/>
                </a:solidFill>
                <a:highlight>
                  <a:srgbClr val="FFFFFF"/>
                </a:highlight>
              </a:rPr>
              <a:t>id</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date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sqft_lot</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floor</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condition</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yr_built</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yr_renovated</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Zip code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highlight>
                  <a:srgbClr val="FFFFFF"/>
                </a:highlight>
              </a:rPr>
              <a:t>long</a:t>
            </a:r>
            <a:endParaRPr sz="1350">
              <a:solidFill>
                <a:schemeClr val="dk1"/>
              </a:solidFill>
              <a:highlight>
                <a:srgbClr val="FFFFFF"/>
              </a:highlight>
            </a:endParaRPr>
          </a:p>
          <a:p>
            <a:pPr indent="0" lvl="0" marL="0" rtl="0" algn="l">
              <a:lnSpc>
                <a:spcPct val="115000"/>
              </a:lnSpc>
              <a:spcBef>
                <a:spcPts val="700"/>
              </a:spcBef>
              <a:spcAft>
                <a:spcPts val="1200"/>
              </a:spcAft>
              <a:buSzPts val="1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txBox="1"/>
          <p:nvPr>
            <p:ph type="title"/>
          </p:nvPr>
        </p:nvSpPr>
        <p:spPr>
          <a:xfrm>
            <a:off x="0" y="-12175"/>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Results</a:t>
            </a:r>
            <a:endParaRPr b="1">
              <a:solidFill>
                <a:srgbClr val="B45F06"/>
              </a:solidFill>
            </a:endParaRPr>
          </a:p>
        </p:txBody>
      </p:sp>
      <p:sp>
        <p:nvSpPr>
          <p:cNvPr id="165" name="Google Shape;165;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100"/>
              </a:spcBef>
              <a:spcAft>
                <a:spcPts val="0"/>
              </a:spcAft>
              <a:buClr>
                <a:schemeClr val="dk1"/>
              </a:buClr>
              <a:buSzPts val="1100"/>
              <a:buFont typeface="Arial"/>
              <a:buNone/>
            </a:pPr>
            <a:r>
              <a:rPr b="1" lang="en" sz="1350" u="sng">
                <a:solidFill>
                  <a:schemeClr val="dk1"/>
                </a:solidFill>
                <a:highlight>
                  <a:srgbClr val="FFFFFF"/>
                </a:highlight>
              </a:rPr>
              <a:t>Results that supports our Hypothesis</a:t>
            </a:r>
            <a:endParaRPr b="1" sz="1350" u="sng">
              <a:solidFill>
                <a:schemeClr val="dk1"/>
              </a:solidFill>
              <a:highlight>
                <a:srgbClr val="FFFFFF"/>
              </a:highlight>
            </a:endParaRPr>
          </a:p>
          <a:p>
            <a:pPr indent="-307975" lvl="0" marL="457200" rtl="0" algn="l">
              <a:lnSpc>
                <a:spcPct val="115000"/>
              </a:lnSpc>
              <a:spcBef>
                <a:spcPts val="1100"/>
              </a:spcBef>
              <a:spcAft>
                <a:spcPts val="0"/>
              </a:spcAft>
              <a:buClr>
                <a:schemeClr val="dk1"/>
              </a:buClr>
              <a:buSzPts val="1250"/>
              <a:buChar char="●"/>
            </a:pPr>
            <a:r>
              <a:rPr lang="en" sz="1250">
                <a:solidFill>
                  <a:schemeClr val="dk1"/>
                </a:solidFill>
                <a:highlight>
                  <a:srgbClr val="FFFFFF"/>
                </a:highlight>
              </a:rPr>
              <a:t>The house price increases with size of house i.e. living area of the house.</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House with more number of bathrooms and bedrooms see higher prices.</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People pay higher prices for better built houses i.e house with higher grade.</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House with views gets slightly more price.</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Most of the people do not live near waterfront, but prices of houses are higher for such houses.</a:t>
            </a:r>
            <a:endParaRPr sz="1250">
              <a:solidFill>
                <a:schemeClr val="dk1"/>
              </a:solidFill>
              <a:highlight>
                <a:srgbClr val="FFFFFF"/>
              </a:highlight>
            </a:endParaRPr>
          </a:p>
          <a:p>
            <a:pPr indent="0" lvl="0" marL="0" rtl="0" algn="l">
              <a:lnSpc>
                <a:spcPct val="115000"/>
              </a:lnSpc>
              <a:spcBef>
                <a:spcPts val="700"/>
              </a:spcBef>
              <a:spcAft>
                <a:spcPts val="1200"/>
              </a:spcAft>
              <a:buSzPts val="1400"/>
              <a:buNone/>
            </a:pPr>
            <a:r>
              <a:t/>
            </a:r>
            <a:endParaRPr sz="1600">
              <a:solidFill>
                <a:schemeClr val="dk1"/>
              </a:solidFill>
            </a:endParaRPr>
          </a:p>
        </p:txBody>
      </p:sp>
      <p:sp>
        <p:nvSpPr>
          <p:cNvPr id="166" name="Google Shape;166;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100"/>
              </a:spcBef>
              <a:spcAft>
                <a:spcPts val="0"/>
              </a:spcAft>
              <a:buClr>
                <a:schemeClr val="dk1"/>
              </a:buClr>
              <a:buSzPts val="1100"/>
              <a:buFont typeface="Arial"/>
              <a:buNone/>
            </a:pPr>
            <a:r>
              <a:rPr b="1" lang="en" sz="1250" u="sng">
                <a:solidFill>
                  <a:schemeClr val="dk1"/>
                </a:solidFill>
                <a:highlight>
                  <a:srgbClr val="FFFFFF"/>
                </a:highlight>
              </a:rPr>
              <a:t>Results that do not support our hypothesis</a:t>
            </a:r>
            <a:endParaRPr b="1" sz="1250" u="sng">
              <a:solidFill>
                <a:schemeClr val="dk1"/>
              </a:solidFill>
              <a:highlight>
                <a:srgbClr val="FFFFFF"/>
              </a:highlight>
            </a:endParaRPr>
          </a:p>
          <a:p>
            <a:pPr indent="-307975" lvl="0" marL="457200" rtl="0" algn="l">
              <a:lnSpc>
                <a:spcPct val="115000"/>
              </a:lnSpc>
              <a:spcBef>
                <a:spcPts val="1100"/>
              </a:spcBef>
              <a:spcAft>
                <a:spcPts val="0"/>
              </a:spcAft>
              <a:buClr>
                <a:schemeClr val="dk1"/>
              </a:buClr>
              <a:buSzPts val="1250"/>
              <a:buChar char="●"/>
            </a:pPr>
            <a:r>
              <a:rPr lang="en" sz="1250">
                <a:solidFill>
                  <a:schemeClr val="dk1"/>
                </a:solidFill>
                <a:highlight>
                  <a:srgbClr val="FFFFFF"/>
                </a:highlight>
              </a:rPr>
              <a:t>Lot area of the house do not affect the prices of house. People prefer bigger living area over bigger lot area.</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Increased number of floors do not show increased in prices.</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Condition of house do not affect the house prices.</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highlight>
                  <a:srgbClr val="FFFFFF"/>
                </a:highlight>
              </a:rPr>
              <a:t>Houses price are not very dependent on year of renovation.</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txBox="1"/>
          <p:nvPr>
            <p:ph type="title"/>
          </p:nvPr>
        </p:nvSpPr>
        <p:spPr>
          <a:xfrm>
            <a:off x="0" y="0"/>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Fitting Linear Regression Model</a:t>
            </a:r>
            <a:endParaRPr b="1">
              <a:solidFill>
                <a:srgbClr val="B45F06"/>
              </a:solidFill>
            </a:endParaRPr>
          </a:p>
        </p:txBody>
      </p:sp>
      <p:sp>
        <p:nvSpPr>
          <p:cNvPr id="172" name="Google Shape;172;p17"/>
          <p:cNvSpPr txBox="1"/>
          <p:nvPr>
            <p:ph idx="1" type="body"/>
          </p:nvPr>
        </p:nvSpPr>
        <p:spPr>
          <a:xfrm>
            <a:off x="311700" y="644700"/>
            <a:ext cx="8520600" cy="44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solidFill>
                  <a:schemeClr val="dk1"/>
                </a:solidFill>
              </a:rPr>
              <a:t>We then check the </a:t>
            </a:r>
            <a:r>
              <a:rPr b="1" lang="en" sz="1400">
                <a:solidFill>
                  <a:schemeClr val="dk1"/>
                </a:solidFill>
              </a:rPr>
              <a:t>RMSE</a:t>
            </a:r>
            <a:r>
              <a:rPr lang="en" sz="1400">
                <a:solidFill>
                  <a:schemeClr val="dk1"/>
                </a:solidFill>
              </a:rPr>
              <a:t> value for different variables when </a:t>
            </a:r>
            <a:r>
              <a:rPr b="1" lang="en" sz="1400">
                <a:solidFill>
                  <a:schemeClr val="dk1"/>
                </a:solidFill>
              </a:rPr>
              <a:t>compared with Price</a:t>
            </a:r>
            <a:r>
              <a:rPr lang="en" sz="1400">
                <a:solidFill>
                  <a:schemeClr val="dk1"/>
                </a:solidFill>
              </a:rPr>
              <a:t>. This is followed by comparing the </a:t>
            </a:r>
            <a:r>
              <a:rPr b="1" lang="en" sz="1400">
                <a:solidFill>
                  <a:schemeClr val="dk1"/>
                </a:solidFill>
              </a:rPr>
              <a:t>RMSE</a:t>
            </a:r>
            <a:r>
              <a:rPr lang="en" sz="1400">
                <a:solidFill>
                  <a:schemeClr val="dk1"/>
                </a:solidFill>
              </a:rPr>
              <a:t> value for each variable or variables. Which tells us which which model is most </a:t>
            </a:r>
            <a:r>
              <a:rPr b="1" lang="en" sz="1400">
                <a:solidFill>
                  <a:schemeClr val="dk1"/>
                </a:solidFill>
              </a:rPr>
              <a:t>accurate</a:t>
            </a:r>
            <a:r>
              <a:rPr lang="en" sz="1400">
                <a:solidFill>
                  <a:schemeClr val="dk1"/>
                </a:solidFill>
              </a:rPr>
              <a:t>, i.e., with the least error.</a:t>
            </a:r>
            <a:endParaRPr sz="1400">
              <a:solidFill>
                <a:schemeClr val="dk1"/>
              </a:solidFill>
            </a:endParaRPr>
          </a:p>
          <a:p>
            <a:pPr indent="0" lvl="0" marL="0" rtl="0" algn="l">
              <a:lnSpc>
                <a:spcPct val="115000"/>
              </a:lnSpc>
              <a:spcBef>
                <a:spcPts val="1200"/>
              </a:spcBef>
              <a:spcAft>
                <a:spcPts val="0"/>
              </a:spcAft>
              <a:buSzPts val="1800"/>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highlight>
                  <a:srgbClr val="FFFFFF"/>
                </a:highlight>
              </a:rPr>
              <a:t>Results</a:t>
            </a:r>
            <a:endParaRPr b="1" sz="1400">
              <a:solidFill>
                <a:schemeClr val="dk1"/>
              </a:solidFill>
              <a:highlight>
                <a:srgbClr val="FFFFFF"/>
              </a:highlight>
            </a:endParaRPr>
          </a:p>
          <a:p>
            <a:pPr indent="-317500" lvl="0" marL="457200" rtl="0" algn="l">
              <a:lnSpc>
                <a:spcPct val="115000"/>
              </a:lnSpc>
              <a:spcBef>
                <a:spcPts val="1100"/>
              </a:spcBef>
              <a:spcAft>
                <a:spcPts val="0"/>
              </a:spcAft>
              <a:buClr>
                <a:schemeClr val="dk1"/>
              </a:buClr>
              <a:buSzPts val="1400"/>
              <a:buChar char="●"/>
            </a:pPr>
            <a:r>
              <a:rPr lang="en" sz="1400">
                <a:solidFill>
                  <a:schemeClr val="dk1"/>
                </a:solidFill>
                <a:highlight>
                  <a:srgbClr val="FFFFFF"/>
                </a:highlight>
              </a:rPr>
              <a:t>After fitting couple of initial models, we see that sqft_living being highly correlated feature contribute more to the performance of the model. Keeping sqft_living as baseline and adding few combination of features we tried to evaluate the features that could improve the performance of the model.</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highlight>
                  <a:srgbClr val="FFFFFF"/>
                </a:highlight>
              </a:rPr>
              <a:t>The Quality of constructions helps the model to improve the performance.</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highlight>
                  <a:srgbClr val="FFFFFF"/>
                </a:highlight>
              </a:rPr>
              <a:t>The number of bathrooms when used along with sqft_living seems to be not contributing enough to improve the r square.</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highlight>
                  <a:srgbClr val="FFFFFF"/>
                </a:highlight>
              </a:rPr>
              <a:t>View and waterfront with sqft_living improve the r square from 0.49 to 0.55.</a:t>
            </a:r>
            <a:endParaRPr sz="1400">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highlight>
                  <a:srgbClr val="FFFFFF"/>
                </a:highlight>
              </a:rPr>
              <a:t>The location of the house('lat','long') contribute to the model performance.</a:t>
            </a:r>
            <a:endParaRPr sz="1400">
              <a:solidFill>
                <a:schemeClr val="dk1"/>
              </a:solidFill>
              <a:highlight>
                <a:srgbClr val="FFFFFF"/>
              </a:highlight>
            </a:endParaRPr>
          </a:p>
          <a:p>
            <a:pPr indent="0" lvl="0" marL="0" rtl="0" algn="l">
              <a:lnSpc>
                <a:spcPct val="115000"/>
              </a:lnSpc>
              <a:spcBef>
                <a:spcPts val="700"/>
              </a:spcBef>
              <a:spcAft>
                <a:spcPts val="1200"/>
              </a:spcAft>
              <a:buSzPts val="1800"/>
              <a:buNone/>
            </a:pPr>
            <a:r>
              <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0" y="-12175"/>
            <a:ext cx="9144000" cy="5727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1100"/>
              </a:spcBef>
              <a:spcAft>
                <a:spcPts val="0"/>
              </a:spcAft>
              <a:buClr>
                <a:schemeClr val="dk1"/>
              </a:buClr>
              <a:buSzPts val="990"/>
              <a:buFont typeface="Arial"/>
              <a:buNone/>
            </a:pPr>
            <a:r>
              <a:rPr b="1" lang="en" sz="2885">
                <a:solidFill>
                  <a:srgbClr val="B45F06"/>
                </a:solidFill>
              </a:rPr>
              <a:t>Feature Engineering</a:t>
            </a:r>
            <a:endParaRPr b="1" sz="2885">
              <a:solidFill>
                <a:srgbClr val="B45F06"/>
              </a:solidFill>
            </a:endParaRPr>
          </a:p>
          <a:p>
            <a:pPr indent="0" lvl="0" marL="0" rtl="0" algn="l">
              <a:lnSpc>
                <a:spcPct val="100000"/>
              </a:lnSpc>
              <a:spcBef>
                <a:spcPts val="0"/>
              </a:spcBef>
              <a:spcAft>
                <a:spcPts val="0"/>
              </a:spcAft>
              <a:buSzPts val="990"/>
              <a:buNone/>
            </a:pPr>
            <a:r>
              <a:t/>
            </a:r>
            <a:endParaRPr sz="2520">
              <a:solidFill>
                <a:srgbClr val="B45F06"/>
              </a:solidFill>
            </a:endParaRPr>
          </a:p>
        </p:txBody>
      </p:sp>
      <p:sp>
        <p:nvSpPr>
          <p:cNvPr id="178" name="Google Shape;178;p18"/>
          <p:cNvSpPr txBox="1"/>
          <p:nvPr>
            <p:ph idx="1" type="body"/>
          </p:nvPr>
        </p:nvSpPr>
        <p:spPr>
          <a:xfrm>
            <a:off x="311700" y="560525"/>
            <a:ext cx="8520600" cy="4492738"/>
          </a:xfrm>
          <a:prstGeom prst="rect">
            <a:avLst/>
          </a:prstGeom>
          <a:noFill/>
          <a:ln>
            <a:noFill/>
          </a:ln>
        </p:spPr>
        <p:txBody>
          <a:bodyPr anchorCtr="0" anchor="t" bIns="91425" lIns="91425" spcFirstLastPara="1" rIns="91425" wrap="square" tIns="91425">
            <a:noAutofit/>
          </a:bodyPr>
          <a:lstStyle/>
          <a:p>
            <a:pPr indent="0" lvl="0" marL="0" marR="190500" rtl="0" algn="l">
              <a:lnSpc>
                <a:spcPct val="100000"/>
              </a:lnSpc>
              <a:spcBef>
                <a:spcPts val="1000"/>
              </a:spcBef>
              <a:spcAft>
                <a:spcPts val="0"/>
              </a:spcAft>
              <a:buClr>
                <a:schemeClr val="dk1"/>
              </a:buClr>
              <a:buSzPts val="1100"/>
              <a:buFont typeface="Arial"/>
              <a:buNone/>
            </a:pPr>
            <a:r>
              <a:rPr b="1" lang="en" sz="1850" u="sng">
                <a:solidFill>
                  <a:schemeClr val="dk1"/>
                </a:solidFill>
                <a:highlight>
                  <a:srgbClr val="FFFFFF"/>
                </a:highlight>
              </a:rPr>
              <a:t>A) Log Transformation</a:t>
            </a:r>
            <a:r>
              <a:rPr b="1" lang="en" sz="1850">
                <a:solidFill>
                  <a:schemeClr val="dk1"/>
                </a:solidFill>
                <a:highlight>
                  <a:srgbClr val="FFFFFF"/>
                </a:highlight>
              </a:rPr>
              <a:t>:</a:t>
            </a:r>
            <a:endParaRPr b="1" sz="18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550">
                <a:solidFill>
                  <a:schemeClr val="dk1"/>
                </a:solidFill>
                <a:highlight>
                  <a:srgbClr val="FFFFFF"/>
                </a:highlight>
              </a:rPr>
              <a:t>The dataset has lot of outliers which cases data to be right skewed for few parameters. The outliers effect can be reduced using log transformation. log transformation reduces or removes the skewness of our original data. Log Transformation cannot be used on data with 0 and -ve value observations.</a:t>
            </a:r>
            <a:endParaRPr sz="1550">
              <a:solidFill>
                <a:schemeClr val="dk1"/>
              </a:solidFill>
              <a:highlight>
                <a:srgbClr val="FFFFFF"/>
              </a:highlight>
            </a:endParaRPr>
          </a:p>
          <a:p>
            <a:pPr indent="-327025" lvl="0" marL="457200" rtl="0" algn="l">
              <a:lnSpc>
                <a:spcPct val="115000"/>
              </a:lnSpc>
              <a:spcBef>
                <a:spcPts val="1100"/>
              </a:spcBef>
              <a:spcAft>
                <a:spcPts val="0"/>
              </a:spcAft>
              <a:buClr>
                <a:schemeClr val="dk1"/>
              </a:buClr>
              <a:buSzPts val="1550"/>
              <a:buChar char="●"/>
            </a:pPr>
            <a:r>
              <a:rPr b="1" lang="en" sz="1550">
                <a:solidFill>
                  <a:schemeClr val="dk1"/>
                </a:solidFill>
                <a:highlight>
                  <a:srgbClr val="FFFFFF"/>
                </a:highlight>
              </a:rPr>
              <a:t>The distribution of target price is right skewed. we can use log transformation. but the predicted values will be log of price which need to back transformed by exp(price)</a:t>
            </a:r>
            <a:endParaRPr b="1"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b="1" lang="en" sz="1550">
                <a:solidFill>
                  <a:schemeClr val="dk1"/>
                </a:solidFill>
                <a:highlight>
                  <a:srgbClr val="FFFFFF"/>
                </a:highlight>
              </a:rPr>
              <a:t>The sqft_living feature is right skewed due to outliers trying log transformation to check if it helps.</a:t>
            </a:r>
            <a:endParaRPr/>
          </a:p>
          <a:p>
            <a:pPr indent="0" lvl="0" marL="0" marR="190500" rtl="0" algn="l">
              <a:lnSpc>
                <a:spcPct val="100000"/>
              </a:lnSpc>
              <a:spcBef>
                <a:spcPts val="1000"/>
              </a:spcBef>
              <a:spcAft>
                <a:spcPts val="0"/>
              </a:spcAft>
              <a:buClr>
                <a:schemeClr val="dk1"/>
              </a:buClr>
              <a:buSzPts val="1100"/>
              <a:buNone/>
            </a:pPr>
            <a:r>
              <a:rPr b="1" lang="en" sz="1850" u="sng">
                <a:solidFill>
                  <a:schemeClr val="dk1"/>
                </a:solidFill>
                <a:highlight>
                  <a:srgbClr val="FFFFFF"/>
                </a:highlight>
              </a:rPr>
              <a:t>B) New feature generation: </a:t>
            </a:r>
            <a:endParaRPr/>
          </a:p>
          <a:p>
            <a:pPr indent="0" lvl="0" marL="0" marR="190500" rtl="0" algn="l">
              <a:lnSpc>
                <a:spcPct val="100000"/>
              </a:lnSpc>
              <a:spcBef>
                <a:spcPts val="1000"/>
              </a:spcBef>
              <a:spcAft>
                <a:spcPts val="0"/>
              </a:spcAft>
              <a:buClr>
                <a:schemeClr val="dk1"/>
              </a:buClr>
              <a:buSzPts val="1100"/>
              <a:buNone/>
            </a:pPr>
            <a:r>
              <a:rPr lang="en" sz="1550">
                <a:solidFill>
                  <a:schemeClr val="dk1"/>
                </a:solidFill>
                <a:highlight>
                  <a:srgbClr val="FFFFFF"/>
                </a:highlight>
              </a:rPr>
              <a:t>Generated new feature house_age using year build. This new feature helps increasing r_square of the model</a:t>
            </a:r>
            <a:r>
              <a:rPr lang="en" sz="2300">
                <a:highlight>
                  <a:srgbClr val="FFFFFF"/>
                </a:highlight>
              </a:rPr>
              <a:t>.</a:t>
            </a:r>
            <a:endParaRPr b="1" sz="1550">
              <a:solidFill>
                <a:schemeClr val="dk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0" y="-126662"/>
            <a:ext cx="9144000" cy="7524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1100"/>
              </a:spcBef>
              <a:spcAft>
                <a:spcPts val="0"/>
              </a:spcAft>
              <a:buSzPts val="990"/>
              <a:buNone/>
            </a:pPr>
            <a:r>
              <a:rPr b="1" lang="en" sz="1685">
                <a:solidFill>
                  <a:srgbClr val="B45F06"/>
                </a:solidFill>
              </a:rPr>
              <a:t>Model fitting step 2 (Linear Regression)</a:t>
            </a:r>
            <a:endParaRPr b="1" sz="1685">
              <a:solidFill>
                <a:srgbClr val="B45F06"/>
              </a:solidFill>
            </a:endParaRPr>
          </a:p>
          <a:p>
            <a:pPr indent="0" lvl="0" marL="0" rtl="0" algn="ctr">
              <a:lnSpc>
                <a:spcPct val="100000"/>
              </a:lnSpc>
              <a:spcBef>
                <a:spcPts val="1100"/>
              </a:spcBef>
              <a:spcAft>
                <a:spcPts val="0"/>
              </a:spcAft>
              <a:buClr>
                <a:schemeClr val="dk1"/>
              </a:buClr>
              <a:buSzPts val="990"/>
              <a:buFont typeface="Arial"/>
              <a:buNone/>
            </a:pPr>
            <a:r>
              <a:rPr b="1" lang="en" sz="1685">
                <a:solidFill>
                  <a:srgbClr val="B45F06"/>
                </a:solidFill>
              </a:rPr>
              <a:t>Using Forward Selection Method</a:t>
            </a:r>
            <a:endParaRPr b="1" sz="1685">
              <a:solidFill>
                <a:srgbClr val="B45F06"/>
              </a:solidFill>
            </a:endParaRPr>
          </a:p>
          <a:p>
            <a:pPr indent="0" lvl="0" marL="0" rtl="0" algn="ctr">
              <a:lnSpc>
                <a:spcPct val="100000"/>
              </a:lnSpc>
              <a:spcBef>
                <a:spcPts val="0"/>
              </a:spcBef>
              <a:spcAft>
                <a:spcPts val="0"/>
              </a:spcAft>
              <a:buSzPts val="990"/>
              <a:buNone/>
            </a:pPr>
            <a:r>
              <a:t/>
            </a:r>
            <a:endParaRPr b="1" sz="2720">
              <a:solidFill>
                <a:srgbClr val="B45F06"/>
              </a:solidFill>
            </a:endParaRPr>
          </a:p>
        </p:txBody>
      </p:sp>
      <p:sp>
        <p:nvSpPr>
          <p:cNvPr id="184" name="Google Shape;184;p19"/>
          <p:cNvSpPr txBox="1"/>
          <p:nvPr>
            <p:ph idx="1" type="body"/>
          </p:nvPr>
        </p:nvSpPr>
        <p:spPr>
          <a:xfrm>
            <a:off x="51300" y="625738"/>
            <a:ext cx="9092700" cy="2409962"/>
          </a:xfrm>
          <a:prstGeom prst="rect">
            <a:avLst/>
          </a:prstGeom>
          <a:noFill/>
          <a:ln>
            <a:noFill/>
          </a:ln>
        </p:spPr>
        <p:txBody>
          <a:bodyPr anchorCtr="0" anchor="t" bIns="91425" lIns="91425" spcFirstLastPara="1" rIns="91425" wrap="square" tIns="91425">
            <a:noAutofit/>
          </a:bodyPr>
          <a:lstStyle/>
          <a:p>
            <a:pPr indent="0" lvl="0" marL="190500" marR="190500" rtl="0" algn="l">
              <a:lnSpc>
                <a:spcPct val="80000"/>
              </a:lnSpc>
              <a:spcBef>
                <a:spcPts val="1000"/>
              </a:spcBef>
              <a:spcAft>
                <a:spcPts val="0"/>
              </a:spcAft>
              <a:buClr>
                <a:schemeClr val="dk1"/>
              </a:buClr>
              <a:buSzPts val="1018"/>
              <a:buFont typeface="Arial"/>
              <a:buNone/>
            </a:pPr>
            <a:r>
              <a:rPr b="1" lang="en" sz="1633">
                <a:solidFill>
                  <a:schemeClr val="dk1"/>
                </a:solidFill>
                <a:highlight>
                  <a:srgbClr val="FFFFFF"/>
                </a:highlight>
              </a:rPr>
              <a:t>Forward Selection Method:</a:t>
            </a:r>
            <a:endParaRPr b="1" sz="1633">
              <a:solidFill>
                <a:schemeClr val="dk1"/>
              </a:solidFill>
              <a:highlight>
                <a:srgbClr val="FFFFFF"/>
              </a:highlight>
            </a:endParaRPr>
          </a:p>
          <a:p>
            <a:pPr indent="-314721" lvl="0" marL="457200" rtl="0" algn="l">
              <a:lnSpc>
                <a:spcPct val="95000"/>
              </a:lnSpc>
              <a:spcBef>
                <a:spcPts val="1100"/>
              </a:spcBef>
              <a:spcAft>
                <a:spcPts val="0"/>
              </a:spcAft>
              <a:buClr>
                <a:schemeClr val="dk1"/>
              </a:buClr>
              <a:buSzPts val="1356"/>
              <a:buChar char="●"/>
            </a:pPr>
            <a:r>
              <a:rPr lang="en" sz="1356">
                <a:solidFill>
                  <a:schemeClr val="dk1"/>
                </a:solidFill>
                <a:highlight>
                  <a:srgbClr val="FFFFFF"/>
                </a:highlight>
              </a:rPr>
              <a:t>Feature variables examined one at a time.</a:t>
            </a:r>
            <a:endParaRPr sz="1356">
              <a:solidFill>
                <a:schemeClr val="dk1"/>
              </a:solidFill>
              <a:highlight>
                <a:srgbClr val="FFFFFF"/>
              </a:highlight>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Use stopping rule (such as r square, adj r square, p value) that acts as a hurdle the variable must overcome to be allowed in a model.</a:t>
            </a:r>
            <a:endParaRPr sz="1356">
              <a:solidFill>
                <a:schemeClr val="dk1"/>
              </a:solidFill>
              <a:highlight>
                <a:srgbClr val="FFFFFF"/>
              </a:highlight>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Added feature must reduce error significantly.</a:t>
            </a:r>
            <a:endParaRPr sz="1356">
              <a:solidFill>
                <a:schemeClr val="dk1"/>
              </a:solidFill>
              <a:highlight>
                <a:srgbClr val="FFFFFF"/>
              </a:highlight>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once variable added to model it stays and never removed</a:t>
            </a:r>
            <a:endParaRPr sz="1356">
              <a:solidFill>
                <a:schemeClr val="dk1"/>
              </a:solidFill>
              <a:highlight>
                <a:srgbClr val="FFFFFF"/>
              </a:highlight>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Then the process repeats until all variables are in model or no variable passes the stopping rule.</a:t>
            </a:r>
            <a:endParaRPr sz="1356">
              <a:solidFill>
                <a:schemeClr val="dk1"/>
              </a:solidFill>
              <a:highlight>
                <a:srgbClr val="FFFFFF"/>
              </a:highlight>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The ability of variables to reduce error can change as other variable enters the model</a:t>
            </a:r>
            <a:endParaRPr/>
          </a:p>
          <a:p>
            <a:pPr indent="-314721" lvl="0" marL="457200" rtl="0" algn="l">
              <a:lnSpc>
                <a:spcPct val="95000"/>
              </a:lnSpc>
              <a:spcBef>
                <a:spcPts val="0"/>
              </a:spcBef>
              <a:spcAft>
                <a:spcPts val="0"/>
              </a:spcAft>
              <a:buClr>
                <a:schemeClr val="dk1"/>
              </a:buClr>
              <a:buSzPts val="1356"/>
              <a:buChar char="●"/>
            </a:pPr>
            <a:r>
              <a:rPr lang="en" sz="1356">
                <a:solidFill>
                  <a:schemeClr val="dk1"/>
                </a:solidFill>
                <a:highlight>
                  <a:srgbClr val="FFFFFF"/>
                </a:highlight>
              </a:rPr>
              <a:t>Competing models:</a:t>
            </a:r>
            <a:endParaRPr sz="1356">
              <a:solidFill>
                <a:schemeClr val="dk1"/>
              </a:solidFill>
              <a:highlight>
                <a:srgbClr val="FFFFFF"/>
              </a:highlight>
            </a:endParaRPr>
          </a:p>
          <a:p>
            <a:pPr indent="-314721" lvl="1" marL="914400" rtl="0" algn="l">
              <a:lnSpc>
                <a:spcPct val="95000"/>
              </a:lnSpc>
              <a:spcBef>
                <a:spcPts val="0"/>
              </a:spcBef>
              <a:spcAft>
                <a:spcPts val="0"/>
              </a:spcAft>
              <a:buClr>
                <a:schemeClr val="dk1"/>
              </a:buClr>
              <a:buSzPts val="1356"/>
              <a:buChar char="○"/>
            </a:pPr>
            <a:r>
              <a:rPr lang="en" sz="1200">
                <a:solidFill>
                  <a:schemeClr val="dk1"/>
                </a:solidFill>
                <a:highlight>
                  <a:srgbClr val="FFFFFF"/>
                </a:highlight>
              </a:rPr>
              <a:t>Model_9 : Target = [ Price ] , Predictors ['sqft_living','lat','grade','house_age','view','waterfront','bathrooms'] </a:t>
            </a:r>
            <a:r>
              <a:rPr b="1" lang="en" sz="1200">
                <a:solidFill>
                  <a:schemeClr val="dk1"/>
                </a:solidFill>
                <a:highlight>
                  <a:srgbClr val="FFFFFF"/>
                </a:highlight>
              </a:rPr>
              <a:t>r</a:t>
            </a:r>
            <a:r>
              <a:rPr b="1" baseline="30000" lang="en" sz="1200">
                <a:solidFill>
                  <a:schemeClr val="dk1"/>
                </a:solidFill>
                <a:highlight>
                  <a:srgbClr val="FFFFFF"/>
                </a:highlight>
              </a:rPr>
              <a:t>2</a:t>
            </a:r>
            <a:r>
              <a:rPr b="1" lang="en" sz="1200">
                <a:solidFill>
                  <a:schemeClr val="dk1"/>
                </a:solidFill>
                <a:highlight>
                  <a:srgbClr val="FFFFFF"/>
                </a:highlight>
              </a:rPr>
              <a:t>=0.76</a:t>
            </a:r>
            <a:endParaRPr/>
          </a:p>
          <a:p>
            <a:pPr indent="-314721" lvl="1" marL="914400" rtl="0" algn="l">
              <a:lnSpc>
                <a:spcPct val="95000"/>
              </a:lnSpc>
              <a:spcBef>
                <a:spcPts val="0"/>
              </a:spcBef>
              <a:spcAft>
                <a:spcPts val="0"/>
              </a:spcAft>
              <a:buClr>
                <a:schemeClr val="dk1"/>
              </a:buClr>
              <a:buSzPts val="1356"/>
              <a:buChar char="○"/>
            </a:pPr>
            <a:r>
              <a:rPr lang="en" sz="1200">
                <a:solidFill>
                  <a:schemeClr val="dk1"/>
                </a:solidFill>
                <a:highlight>
                  <a:srgbClr val="FFFFFF"/>
                </a:highlight>
              </a:rPr>
              <a:t>Model_5 : Target = [ Price ] , Predictors = ['sqft_living','lat','grade','house_age','waterfront' ]</a:t>
            </a:r>
            <a:r>
              <a:rPr b="1" lang="en" sz="1200">
                <a:solidFill>
                  <a:schemeClr val="dk1"/>
                </a:solidFill>
                <a:highlight>
                  <a:srgbClr val="FFFFFF"/>
                </a:highlight>
              </a:rPr>
              <a:t> r</a:t>
            </a:r>
            <a:r>
              <a:rPr b="1" baseline="30000" lang="en" sz="1200">
                <a:solidFill>
                  <a:schemeClr val="dk1"/>
                </a:solidFill>
                <a:highlight>
                  <a:srgbClr val="FFFFFF"/>
                </a:highlight>
              </a:rPr>
              <a:t>2</a:t>
            </a:r>
            <a:r>
              <a:rPr b="1" lang="en" sz="1200">
                <a:solidFill>
                  <a:schemeClr val="dk1"/>
                </a:solidFill>
                <a:highlight>
                  <a:srgbClr val="FFFFFF"/>
                </a:highlight>
              </a:rPr>
              <a:t>=0.75</a:t>
            </a:r>
            <a:endParaRPr b="1" sz="1200">
              <a:solidFill>
                <a:schemeClr val="dk1"/>
              </a:solidFill>
              <a:highlight>
                <a:srgbClr val="FFFFFF"/>
              </a:highlight>
            </a:endParaRPr>
          </a:p>
          <a:p>
            <a:pPr indent="-228615" lvl="1" marL="914400" rtl="0" algn="l">
              <a:lnSpc>
                <a:spcPct val="95000"/>
              </a:lnSpc>
              <a:spcBef>
                <a:spcPts val="0"/>
              </a:spcBef>
              <a:spcAft>
                <a:spcPts val="0"/>
              </a:spcAft>
              <a:buClr>
                <a:schemeClr val="dk1"/>
              </a:buClr>
              <a:buSzPts val="1356"/>
              <a:buNone/>
            </a:pPr>
            <a:r>
              <a:t/>
            </a:r>
            <a:endParaRPr sz="1200">
              <a:solidFill>
                <a:schemeClr val="dk1"/>
              </a:solidFill>
              <a:highlight>
                <a:srgbClr val="FFFFFF"/>
              </a:highlight>
            </a:endParaRPr>
          </a:p>
        </p:txBody>
      </p:sp>
      <p:sp>
        <p:nvSpPr>
          <p:cNvPr id="185" name="Google Shape;185;p19"/>
          <p:cNvSpPr txBox="1"/>
          <p:nvPr/>
        </p:nvSpPr>
        <p:spPr>
          <a:xfrm>
            <a:off x="498375" y="3150050"/>
            <a:ext cx="54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9"/>
          <p:cNvSpPr txBox="1"/>
          <p:nvPr/>
        </p:nvSpPr>
        <p:spPr>
          <a:xfrm>
            <a:off x="0" y="3035700"/>
            <a:ext cx="9144000" cy="21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100"/>
              </a:spcBef>
              <a:spcAft>
                <a:spcPts val="0"/>
              </a:spcAft>
              <a:buClr>
                <a:schemeClr val="dk1"/>
              </a:buClr>
              <a:buSzPts val="1100"/>
              <a:buFont typeface="Arial"/>
              <a:buNone/>
            </a:pPr>
            <a:r>
              <a:rPr b="1" i="0" lang="en" sz="2550" u="none" cap="none" strike="noStrike">
                <a:solidFill>
                  <a:srgbClr val="B45F06"/>
                </a:solidFill>
                <a:highlight>
                  <a:srgbClr val="EFEFEF"/>
                </a:highlight>
                <a:latin typeface="Arial"/>
                <a:ea typeface="Arial"/>
                <a:cs typeface="Arial"/>
                <a:sym typeface="Arial"/>
              </a:rPr>
              <a:t>Model fitting step 3 (Decision Tree)</a:t>
            </a:r>
            <a:endParaRPr b="1" i="0" sz="2585" u="none" cap="none" strike="noStrike">
              <a:solidFill>
                <a:srgbClr val="B45F06"/>
              </a:solidFill>
              <a:highlight>
                <a:srgbClr val="EFEFE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990"/>
              <a:buFont typeface="Arial"/>
              <a:buNone/>
            </a:pPr>
            <a:r>
              <a:t/>
            </a:r>
            <a:endParaRPr b="1" i="0" sz="180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0" i="0" lang="en" sz="1350" u="none" cap="none" strike="noStrike">
                <a:solidFill>
                  <a:schemeClr val="dk1"/>
                </a:solidFill>
                <a:highlight>
                  <a:srgbClr val="FFFFFF"/>
                </a:highlight>
                <a:latin typeface="Arial"/>
                <a:ea typeface="Arial"/>
                <a:cs typeface="Arial"/>
                <a:sym typeface="Arial"/>
              </a:rPr>
              <a:t>The decision tree gives better results when we transformed target variable log_price compare to the original variable price.</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0" i="0" lang="en" sz="1350" u="none" cap="none" strike="noStrike">
                <a:solidFill>
                  <a:schemeClr val="dk1"/>
                </a:solidFill>
                <a:highlight>
                  <a:srgbClr val="FFFFFF"/>
                </a:highlight>
                <a:latin typeface="Arial"/>
                <a:ea typeface="Arial"/>
                <a:cs typeface="Arial"/>
                <a:sym typeface="Arial"/>
              </a:rPr>
              <a:t>The r_square for the Decision tree is 0.70 which is little less for the models we have selected for Multiple linear regression.</a:t>
            </a:r>
            <a:endParaRPr b="0" i="0" sz="13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70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nvSpPr>
        <p:spPr>
          <a:xfrm>
            <a:off x="25" y="0"/>
            <a:ext cx="9144000" cy="5388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B45F06"/>
                </a:solidFill>
                <a:latin typeface="Arial"/>
                <a:ea typeface="Arial"/>
                <a:cs typeface="Arial"/>
                <a:sym typeface="Arial"/>
              </a:rPr>
              <a:t>The House Price Prediction Problem</a:t>
            </a:r>
            <a:endParaRPr b="1" i="0" sz="2300" u="none" cap="none" strike="noStrike">
              <a:solidFill>
                <a:srgbClr val="B45F06"/>
              </a:solidFill>
              <a:latin typeface="Arial"/>
              <a:ea typeface="Arial"/>
              <a:cs typeface="Arial"/>
              <a:sym typeface="Arial"/>
            </a:endParaRPr>
          </a:p>
        </p:txBody>
      </p:sp>
      <p:sp>
        <p:nvSpPr>
          <p:cNvPr id="63" name="Google Shape;63;p2"/>
          <p:cNvSpPr txBox="1"/>
          <p:nvPr/>
        </p:nvSpPr>
        <p:spPr>
          <a:xfrm>
            <a:off x="428075" y="862850"/>
            <a:ext cx="82587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In this problem, we have been given a dataset that records the house prices of 9,761 houses in King County, Washington, US. The house prices are recorded along with some other attributes like - area of the house, number of bedrooms, number of bathrooms, etc.</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The relationship between house prices and the economy is an important motivating factor for predicting house prices. Housing price trends are not only the concern of buyers and sellers, but it also indicates the current economic situation. Therefore, it is important to predict housing prices without bias to help both the buyers and sellers make their decisions.</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0" y="-12175"/>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Model Testing and Results</a:t>
            </a:r>
            <a:endParaRPr b="1">
              <a:solidFill>
                <a:srgbClr val="B45F06"/>
              </a:solidFill>
            </a:endParaRPr>
          </a:p>
        </p:txBody>
      </p:sp>
      <p:sp>
        <p:nvSpPr>
          <p:cNvPr id="192" name="Google Shape;192;p20"/>
          <p:cNvSpPr txBox="1"/>
          <p:nvPr>
            <p:ph idx="1" type="body"/>
          </p:nvPr>
        </p:nvSpPr>
        <p:spPr>
          <a:xfrm>
            <a:off x="311700" y="771475"/>
            <a:ext cx="5937846" cy="4130534"/>
          </a:xfrm>
          <a:prstGeom prst="rect">
            <a:avLst/>
          </a:prstGeom>
          <a:noFill/>
          <a:ln>
            <a:noFill/>
          </a:ln>
        </p:spPr>
        <p:txBody>
          <a:bodyPr anchorCtr="0" anchor="t" bIns="91425" lIns="91425" spcFirstLastPara="1" rIns="91425" wrap="square" tIns="91425">
            <a:normAutofit/>
          </a:bodyPr>
          <a:lstStyle/>
          <a:p>
            <a:pPr indent="0" lvl="0" marL="190500" marR="190500" rtl="0" algn="l">
              <a:lnSpc>
                <a:spcPct val="100000"/>
              </a:lnSpc>
              <a:spcBef>
                <a:spcPts val="1100"/>
              </a:spcBef>
              <a:spcAft>
                <a:spcPts val="0"/>
              </a:spcAft>
              <a:buClr>
                <a:schemeClr val="dk1"/>
              </a:buClr>
              <a:buSzPts val="1100"/>
              <a:buFont typeface="Arial"/>
              <a:buNone/>
            </a:pPr>
            <a:r>
              <a:rPr b="1" lang="en" sz="1650">
                <a:solidFill>
                  <a:schemeClr val="dk1"/>
                </a:solidFill>
                <a:highlight>
                  <a:srgbClr val="FFFFFF"/>
                </a:highlight>
              </a:rPr>
              <a:t>RESULTS:</a:t>
            </a:r>
            <a:endParaRPr b="1" sz="1650">
              <a:solidFill>
                <a:schemeClr val="dk1"/>
              </a:solidFill>
              <a:highlight>
                <a:srgbClr val="FFFFFF"/>
              </a:highlight>
            </a:endParaRPr>
          </a:p>
          <a:p>
            <a:pPr indent="-228600" lvl="0" marL="457200" rtl="0" algn="l">
              <a:lnSpc>
                <a:spcPct val="115000"/>
              </a:lnSpc>
              <a:spcBef>
                <a:spcPts val="1100"/>
              </a:spcBef>
              <a:spcAft>
                <a:spcPts val="0"/>
              </a:spcAft>
              <a:buClr>
                <a:schemeClr val="dk1"/>
              </a:buClr>
              <a:buSzPts val="1650"/>
              <a:buNone/>
            </a:pPr>
            <a:r>
              <a:t/>
            </a:r>
            <a:endParaRPr b="1" sz="1650">
              <a:solidFill>
                <a:schemeClr val="dk1"/>
              </a:solidFill>
              <a:highlight>
                <a:srgbClr val="FFFFFF"/>
              </a:highlight>
            </a:endParaRPr>
          </a:p>
          <a:p>
            <a:pPr indent="-228600" lvl="0" marL="457200" rtl="0" algn="l">
              <a:lnSpc>
                <a:spcPct val="115000"/>
              </a:lnSpc>
              <a:spcBef>
                <a:spcPts val="1100"/>
              </a:spcBef>
              <a:spcAft>
                <a:spcPts val="0"/>
              </a:spcAft>
              <a:buClr>
                <a:schemeClr val="dk1"/>
              </a:buClr>
              <a:buSzPts val="1650"/>
              <a:buNone/>
            </a:pPr>
            <a:r>
              <a:t/>
            </a:r>
            <a:endParaRPr b="1" sz="1650">
              <a:solidFill>
                <a:schemeClr val="dk1"/>
              </a:solidFill>
              <a:highlight>
                <a:srgbClr val="FFFFFF"/>
              </a:highlight>
            </a:endParaRPr>
          </a:p>
          <a:p>
            <a:pPr indent="-228600" lvl="0" marL="457200" rtl="0" algn="l">
              <a:lnSpc>
                <a:spcPct val="115000"/>
              </a:lnSpc>
              <a:spcBef>
                <a:spcPts val="1100"/>
              </a:spcBef>
              <a:spcAft>
                <a:spcPts val="0"/>
              </a:spcAft>
              <a:buClr>
                <a:schemeClr val="dk1"/>
              </a:buClr>
              <a:buSzPts val="1650"/>
              <a:buNone/>
            </a:pPr>
            <a:r>
              <a:t/>
            </a:r>
            <a:endParaRPr b="1" sz="1650">
              <a:solidFill>
                <a:schemeClr val="dk1"/>
              </a:solidFill>
              <a:highlight>
                <a:srgbClr val="FFFFFF"/>
              </a:highlight>
            </a:endParaRPr>
          </a:p>
          <a:p>
            <a:pPr indent="-333375" lvl="0" marL="457200" rtl="0" algn="l">
              <a:lnSpc>
                <a:spcPct val="115000"/>
              </a:lnSpc>
              <a:spcBef>
                <a:spcPts val="1100"/>
              </a:spcBef>
              <a:spcAft>
                <a:spcPts val="0"/>
              </a:spcAft>
              <a:buClr>
                <a:schemeClr val="dk1"/>
              </a:buClr>
              <a:buSzPts val="1650"/>
              <a:buChar char="●"/>
            </a:pPr>
            <a:r>
              <a:rPr b="1" lang="en" sz="1650">
                <a:solidFill>
                  <a:schemeClr val="dk1"/>
                </a:solidFill>
                <a:highlight>
                  <a:srgbClr val="FFFFFF"/>
                </a:highlight>
              </a:rPr>
              <a:t>The model 9 has less </a:t>
            </a:r>
            <a:r>
              <a:rPr lang="en" sz="1650">
                <a:solidFill>
                  <a:schemeClr val="dk1"/>
                </a:solidFill>
                <a:highlight>
                  <a:srgbClr val="FFFFFF"/>
                </a:highlight>
              </a:rPr>
              <a:t>r</a:t>
            </a:r>
            <a:r>
              <a:rPr baseline="30000" lang="en" sz="1650">
                <a:solidFill>
                  <a:schemeClr val="dk1"/>
                </a:solidFill>
                <a:highlight>
                  <a:srgbClr val="FFFFFF"/>
                </a:highlight>
              </a:rPr>
              <a:t>2</a:t>
            </a:r>
            <a:r>
              <a:rPr b="1" lang="en" sz="1650">
                <a:solidFill>
                  <a:schemeClr val="dk1"/>
                </a:solidFill>
                <a:highlight>
                  <a:srgbClr val="FFFFFF"/>
                </a:highlight>
              </a:rPr>
              <a:t> and RMSE compare to Model 5.The Model 9 is best performing model.</a:t>
            </a:r>
            <a:endParaRPr/>
          </a:p>
          <a:p>
            <a:pPr indent="-333375" lvl="0" marL="457200" rtl="0" algn="l">
              <a:lnSpc>
                <a:spcPct val="115000"/>
              </a:lnSpc>
              <a:spcBef>
                <a:spcPts val="1100"/>
              </a:spcBef>
              <a:spcAft>
                <a:spcPts val="0"/>
              </a:spcAft>
              <a:buClr>
                <a:schemeClr val="dk1"/>
              </a:buClr>
              <a:buSzPts val="1650"/>
              <a:buChar char="●"/>
            </a:pPr>
            <a:r>
              <a:rPr b="1" lang="en" sz="1650">
                <a:solidFill>
                  <a:schemeClr val="dk1"/>
                </a:solidFill>
                <a:highlight>
                  <a:srgbClr val="FFFFFF"/>
                </a:highlight>
              </a:rPr>
              <a:t>In model 9 features </a:t>
            </a:r>
            <a:r>
              <a:rPr b="1" lang="en" sz="1650">
                <a:solidFill>
                  <a:srgbClr val="0070C0"/>
                </a:solidFill>
                <a:highlight>
                  <a:srgbClr val="FFFFFF"/>
                </a:highlight>
              </a:rPr>
              <a:t>['sqft_living','lat','grade','house_age','view','waterfront','bathrooms'] </a:t>
            </a:r>
            <a:r>
              <a:rPr b="1" lang="en" sz="1650">
                <a:solidFill>
                  <a:schemeClr val="dk1"/>
                </a:solidFill>
                <a:highlight>
                  <a:srgbClr val="FFFFFF"/>
                </a:highlight>
              </a:rPr>
              <a:t>are able to explain </a:t>
            </a:r>
            <a:r>
              <a:rPr b="1" lang="en" sz="1650">
                <a:solidFill>
                  <a:srgbClr val="0070C0"/>
                </a:solidFill>
                <a:highlight>
                  <a:srgbClr val="FFFFFF"/>
                </a:highlight>
              </a:rPr>
              <a:t>71% </a:t>
            </a:r>
            <a:r>
              <a:rPr b="1" lang="en" sz="1650">
                <a:solidFill>
                  <a:schemeClr val="dk1"/>
                </a:solidFill>
                <a:highlight>
                  <a:srgbClr val="FFFFFF"/>
                </a:highlight>
              </a:rPr>
              <a:t>of the variation in house prices</a:t>
            </a:r>
            <a:endParaRPr b="1" sz="1650">
              <a:solidFill>
                <a:schemeClr val="dk1"/>
              </a:solidFill>
              <a:highlight>
                <a:srgbClr val="FFFFFF"/>
              </a:highlight>
            </a:endParaRPr>
          </a:p>
          <a:p>
            <a:pPr indent="-228600" lvl="0" marL="342900" rtl="0" algn="l">
              <a:lnSpc>
                <a:spcPct val="115000"/>
              </a:lnSpc>
              <a:spcBef>
                <a:spcPts val="700"/>
              </a:spcBef>
              <a:spcAft>
                <a:spcPts val="1200"/>
              </a:spcAft>
              <a:buSzPts val="1800"/>
              <a:buNone/>
            </a:pPr>
            <a:r>
              <a:t/>
            </a:r>
            <a:endParaRPr sz="2400"/>
          </a:p>
        </p:txBody>
      </p:sp>
      <p:pic>
        <p:nvPicPr>
          <p:cNvPr id="193" name="Google Shape;193;p20"/>
          <p:cNvPicPr preferRelativeResize="0"/>
          <p:nvPr/>
        </p:nvPicPr>
        <p:blipFill rotWithShape="1">
          <a:blip r:embed="rId3">
            <a:alphaModFix/>
          </a:blip>
          <a:srcRect b="0" l="0" r="0" t="0"/>
          <a:stretch/>
        </p:blipFill>
        <p:spPr>
          <a:xfrm>
            <a:off x="6921318" y="876999"/>
            <a:ext cx="1646063" cy="1996613"/>
          </a:xfrm>
          <a:prstGeom prst="rect">
            <a:avLst/>
          </a:prstGeom>
          <a:noFill/>
          <a:ln>
            <a:noFill/>
          </a:ln>
        </p:spPr>
      </p:pic>
      <p:pic>
        <p:nvPicPr>
          <p:cNvPr id="194" name="Google Shape;194;p20"/>
          <p:cNvPicPr preferRelativeResize="0"/>
          <p:nvPr/>
        </p:nvPicPr>
        <p:blipFill rotWithShape="1">
          <a:blip r:embed="rId4">
            <a:alphaModFix/>
          </a:blip>
          <a:srcRect b="0" l="0" r="0" t="0"/>
          <a:stretch/>
        </p:blipFill>
        <p:spPr>
          <a:xfrm>
            <a:off x="6510802" y="3190087"/>
            <a:ext cx="2563349" cy="1881836"/>
          </a:xfrm>
          <a:prstGeom prst="rect">
            <a:avLst/>
          </a:prstGeom>
          <a:noFill/>
          <a:ln>
            <a:noFill/>
          </a:ln>
        </p:spPr>
      </p:pic>
      <p:sp>
        <p:nvSpPr>
          <p:cNvPr id="195" name="Google Shape;195;p20"/>
          <p:cNvSpPr txBox="1"/>
          <p:nvPr/>
        </p:nvSpPr>
        <p:spPr>
          <a:xfrm>
            <a:off x="6630170" y="2949456"/>
            <a:ext cx="251383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Residual Distribution model 9</a:t>
            </a:r>
            <a:endParaRPr b="0" i="0" sz="1400" u="none" cap="none" strike="noStrike">
              <a:solidFill>
                <a:srgbClr val="000000"/>
              </a:solidFill>
              <a:latin typeface="Arial"/>
              <a:ea typeface="Arial"/>
              <a:cs typeface="Arial"/>
              <a:sym typeface="Arial"/>
            </a:endParaRPr>
          </a:p>
        </p:txBody>
      </p:sp>
      <p:sp>
        <p:nvSpPr>
          <p:cNvPr id="196" name="Google Shape;196;p20"/>
          <p:cNvSpPr txBox="1"/>
          <p:nvPr/>
        </p:nvSpPr>
        <p:spPr>
          <a:xfrm>
            <a:off x="6760476" y="647266"/>
            <a:ext cx="18069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Coefficients model 9</a:t>
            </a:r>
            <a:endParaRPr b="0" i="0" sz="1400" u="none" cap="none" strike="noStrike">
              <a:solidFill>
                <a:srgbClr val="000000"/>
              </a:solidFill>
              <a:latin typeface="Arial"/>
              <a:ea typeface="Arial"/>
              <a:cs typeface="Arial"/>
              <a:sym typeface="Arial"/>
            </a:endParaRPr>
          </a:p>
        </p:txBody>
      </p:sp>
      <p:graphicFrame>
        <p:nvGraphicFramePr>
          <p:cNvPr id="197" name="Google Shape;197;p20"/>
          <p:cNvGraphicFramePr/>
          <p:nvPr/>
        </p:nvGraphicFramePr>
        <p:xfrm>
          <a:off x="311700" y="1357057"/>
          <a:ext cx="3000000" cy="3000000"/>
        </p:xfrm>
        <a:graphic>
          <a:graphicData uri="http://schemas.openxmlformats.org/drawingml/2006/table">
            <a:tbl>
              <a:tblPr bandRow="1" firstRow="1">
                <a:noFill/>
                <a:tableStyleId>{F6C2B236-A992-4FF3-A623-379FF212F93E}</a:tableStyleId>
              </a:tblPr>
              <a:tblGrid>
                <a:gridCol w="1979275"/>
                <a:gridCol w="1979275"/>
                <a:gridCol w="1979275"/>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Model 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Model 5</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 sz="1400" u="none" cap="none" strike="noStrike">
                          <a:solidFill>
                            <a:schemeClr val="dk1"/>
                          </a:solidFill>
                          <a:highlight>
                            <a:srgbClr val="FFFFFF"/>
                          </a:highlight>
                        </a:rPr>
                        <a:t>r</a:t>
                      </a:r>
                      <a:r>
                        <a:rPr b="1" baseline="30000" lang="en" sz="1400" u="none" cap="none" strike="noStrike">
                          <a:solidFill>
                            <a:schemeClr val="dk1"/>
                          </a:solidFill>
                          <a:highlight>
                            <a:srgbClr val="FFFFFF"/>
                          </a:highlight>
                        </a:rPr>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0.71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0.69</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 sz="1400" u="none" cap="none" strike="noStrike">
                          <a:solidFill>
                            <a:schemeClr val="dk1"/>
                          </a:solidFill>
                          <a:highlight>
                            <a:srgbClr val="FFFFFF"/>
                          </a:highlight>
                        </a:rPr>
                        <a:t>RMSE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193872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197251</a:t>
                      </a:r>
                      <a:endParaRPr sz="1400" u="none" cap="none" strike="noStrike"/>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nvSpPr>
        <p:spPr>
          <a:xfrm>
            <a:off x="0" y="1916975"/>
            <a:ext cx="9144000" cy="9234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B45F06"/>
                </a:solidFill>
                <a:latin typeface="Arial"/>
                <a:ea typeface="Arial"/>
                <a:cs typeface="Arial"/>
                <a:sym typeface="Arial"/>
              </a:rPr>
              <a:t>Thank You</a:t>
            </a:r>
            <a:endParaRPr b="1" i="0" sz="4800" u="none" cap="none" strike="noStrike">
              <a:solidFill>
                <a:srgbClr val="B45F0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0" y="-12175"/>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0726"/>
              <a:buNone/>
            </a:pPr>
            <a:r>
              <a:rPr b="1" lang="en" sz="2577">
                <a:solidFill>
                  <a:srgbClr val="B45F06"/>
                </a:solidFill>
              </a:rPr>
              <a:t>Data</a:t>
            </a:r>
            <a:r>
              <a:rPr b="1" lang="en">
                <a:solidFill>
                  <a:srgbClr val="B45F06"/>
                </a:solidFill>
              </a:rPr>
              <a:t> Description</a:t>
            </a:r>
            <a:endParaRPr b="1">
              <a:solidFill>
                <a:srgbClr val="B45F06"/>
              </a:solidFill>
            </a:endParaRPr>
          </a:p>
        </p:txBody>
      </p:sp>
      <p:sp>
        <p:nvSpPr>
          <p:cNvPr id="69" name="Google Shape;69;p3"/>
          <p:cNvSpPr txBox="1"/>
          <p:nvPr>
            <p:ph idx="1" type="body"/>
          </p:nvPr>
        </p:nvSpPr>
        <p:spPr>
          <a:xfrm>
            <a:off x="311700" y="542875"/>
            <a:ext cx="4193100" cy="45243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chemeClr val="dk1"/>
              </a:buClr>
              <a:buSzPts val="1350"/>
              <a:buChar char="●"/>
            </a:pPr>
            <a:r>
              <a:rPr b="1" lang="en" sz="1350" u="sng">
                <a:solidFill>
                  <a:schemeClr val="dk1"/>
                </a:solidFill>
                <a:highlight>
                  <a:srgbClr val="FFFFFF"/>
                </a:highlight>
              </a:rPr>
              <a:t>date</a:t>
            </a:r>
            <a:r>
              <a:rPr b="1" lang="en" sz="1350">
                <a:solidFill>
                  <a:schemeClr val="dk1"/>
                </a:solidFill>
                <a:highlight>
                  <a:srgbClr val="FFFFFF"/>
                </a:highlight>
              </a:rPr>
              <a:t>:</a:t>
            </a:r>
            <a:r>
              <a:rPr lang="en" sz="1350">
                <a:solidFill>
                  <a:schemeClr val="dk1"/>
                </a:solidFill>
                <a:highlight>
                  <a:srgbClr val="FFFFFF"/>
                </a:highlight>
              </a:rPr>
              <a:t> Categorical variable showing date of sell</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bedrooms</a:t>
            </a:r>
            <a:r>
              <a:rPr b="1" lang="en" sz="1350">
                <a:solidFill>
                  <a:schemeClr val="dk1"/>
                </a:solidFill>
                <a:highlight>
                  <a:srgbClr val="FFFFFF"/>
                </a:highlight>
              </a:rPr>
              <a:t>:</a:t>
            </a:r>
            <a:r>
              <a:rPr lang="en" sz="1350">
                <a:solidFill>
                  <a:schemeClr val="dk1"/>
                </a:solidFill>
                <a:highlight>
                  <a:srgbClr val="FFFFFF"/>
                </a:highlight>
              </a:rPr>
              <a:t> Continuous Variable showing number of bedrooms in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bathrooms</a:t>
            </a:r>
            <a:r>
              <a:rPr b="1" lang="en" sz="1350">
                <a:solidFill>
                  <a:schemeClr val="dk1"/>
                </a:solidFill>
                <a:highlight>
                  <a:srgbClr val="FFFFFF"/>
                </a:highlight>
              </a:rPr>
              <a:t>:</a:t>
            </a:r>
            <a:r>
              <a:rPr lang="en" sz="1350">
                <a:solidFill>
                  <a:schemeClr val="dk1"/>
                </a:solidFill>
                <a:highlight>
                  <a:srgbClr val="FFFFFF"/>
                </a:highlight>
              </a:rPr>
              <a:t> Continuous Variable showing number of bathrooms in a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sqft_living</a:t>
            </a:r>
            <a:r>
              <a:rPr b="1" lang="en" sz="1350">
                <a:solidFill>
                  <a:schemeClr val="dk1"/>
                </a:solidFill>
                <a:highlight>
                  <a:srgbClr val="FFFFFF"/>
                </a:highlight>
              </a:rPr>
              <a:t>:</a:t>
            </a:r>
            <a:r>
              <a:rPr lang="en" sz="1350">
                <a:solidFill>
                  <a:schemeClr val="dk1"/>
                </a:solidFill>
                <a:highlight>
                  <a:srgbClr val="FFFFFF"/>
                </a:highlight>
              </a:rPr>
              <a:t> Continuous Variable showing living area in sq.ft.</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sqft_lot</a:t>
            </a:r>
            <a:r>
              <a:rPr b="1" lang="en" sz="1350">
                <a:solidFill>
                  <a:schemeClr val="dk1"/>
                </a:solidFill>
                <a:highlight>
                  <a:srgbClr val="FFFFFF"/>
                </a:highlight>
              </a:rPr>
              <a:t>:</a:t>
            </a:r>
            <a:r>
              <a:rPr lang="en" sz="1350">
                <a:solidFill>
                  <a:schemeClr val="dk1"/>
                </a:solidFill>
                <a:highlight>
                  <a:srgbClr val="FFFFFF"/>
                </a:highlight>
              </a:rPr>
              <a:t> Continuous Variable showing lot area in sq.ft.</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floors</a:t>
            </a:r>
            <a:r>
              <a:rPr b="1" lang="en" sz="1350">
                <a:solidFill>
                  <a:schemeClr val="dk1"/>
                </a:solidFill>
                <a:highlight>
                  <a:srgbClr val="FFFFFF"/>
                </a:highlight>
              </a:rPr>
              <a:t>:</a:t>
            </a:r>
            <a:r>
              <a:rPr lang="en" sz="1350">
                <a:solidFill>
                  <a:schemeClr val="dk1"/>
                </a:solidFill>
                <a:highlight>
                  <a:srgbClr val="FFFFFF"/>
                </a:highlight>
              </a:rPr>
              <a:t> Continuous variable showing number of floors</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waterfront</a:t>
            </a:r>
            <a:r>
              <a:rPr b="1" lang="en" sz="1350">
                <a:solidFill>
                  <a:schemeClr val="dk1"/>
                </a:solidFill>
                <a:highlight>
                  <a:srgbClr val="FFFFFF"/>
                </a:highlight>
              </a:rPr>
              <a:t>:</a:t>
            </a:r>
            <a:r>
              <a:rPr lang="en" sz="1350">
                <a:solidFill>
                  <a:schemeClr val="dk1"/>
                </a:solidFill>
                <a:highlight>
                  <a:srgbClr val="FFFFFF"/>
                </a:highlight>
              </a:rPr>
              <a:t> Categorical variable 0 indicating No waterfront and 1 indicating waterfront near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condition</a:t>
            </a:r>
            <a:r>
              <a:rPr b="1" lang="en" sz="1350">
                <a:solidFill>
                  <a:schemeClr val="dk1"/>
                </a:solidFill>
                <a:highlight>
                  <a:srgbClr val="FFFFFF"/>
                </a:highlight>
              </a:rPr>
              <a:t>:</a:t>
            </a:r>
            <a:r>
              <a:rPr lang="en" sz="1350">
                <a:solidFill>
                  <a:schemeClr val="dk1"/>
                </a:solidFill>
                <a:highlight>
                  <a:srgbClr val="FFFFFF"/>
                </a:highlight>
              </a:rPr>
              <a:t> Categorical variable showing condition of house on scale of 5</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grade</a:t>
            </a:r>
            <a:r>
              <a:rPr b="1" lang="en" sz="1350">
                <a:solidFill>
                  <a:schemeClr val="dk1"/>
                </a:solidFill>
                <a:highlight>
                  <a:srgbClr val="FFFFFF"/>
                </a:highlight>
              </a:rPr>
              <a:t>:</a:t>
            </a:r>
            <a:r>
              <a:rPr lang="en" sz="1350">
                <a:solidFill>
                  <a:schemeClr val="dk1"/>
                </a:solidFill>
                <a:highlight>
                  <a:srgbClr val="FFFFFF"/>
                </a:highlight>
              </a:rPr>
              <a:t> Categorical variable showing grade(Quality of the construction) on scale of 13</a:t>
            </a:r>
            <a:endParaRPr sz="1350">
              <a:solidFill>
                <a:schemeClr val="dk1"/>
              </a:solidFill>
              <a:highlight>
                <a:srgbClr val="FFFFFF"/>
              </a:highlight>
            </a:endParaRPr>
          </a:p>
          <a:p>
            <a:pPr indent="0" lvl="0" marL="0" rtl="0" algn="l">
              <a:lnSpc>
                <a:spcPct val="115000"/>
              </a:lnSpc>
              <a:spcBef>
                <a:spcPts val="700"/>
              </a:spcBef>
              <a:spcAft>
                <a:spcPts val="1200"/>
              </a:spcAft>
              <a:buSzPts val="1400"/>
              <a:buNone/>
            </a:pPr>
            <a:r>
              <a:t/>
            </a:r>
            <a:endParaRPr sz="1700"/>
          </a:p>
        </p:txBody>
      </p:sp>
      <p:sp>
        <p:nvSpPr>
          <p:cNvPr id="70" name="Google Shape;70;p3"/>
          <p:cNvSpPr txBox="1"/>
          <p:nvPr>
            <p:ph idx="2" type="body"/>
          </p:nvPr>
        </p:nvSpPr>
        <p:spPr>
          <a:xfrm>
            <a:off x="4706475" y="542875"/>
            <a:ext cx="4125900" cy="46005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chemeClr val="dk1"/>
              </a:buClr>
              <a:buSzPts val="1350"/>
              <a:buChar char="●"/>
            </a:pPr>
            <a:r>
              <a:rPr b="1" lang="en" sz="1350" u="sng">
                <a:solidFill>
                  <a:schemeClr val="dk1"/>
                </a:solidFill>
                <a:highlight>
                  <a:srgbClr val="FFFFFF"/>
                </a:highlight>
              </a:rPr>
              <a:t>sqft_above</a:t>
            </a:r>
            <a:r>
              <a:rPr b="1" lang="en" sz="1350">
                <a:solidFill>
                  <a:schemeClr val="dk1"/>
                </a:solidFill>
                <a:highlight>
                  <a:srgbClr val="FFFFFF"/>
                </a:highlight>
              </a:rPr>
              <a:t>:</a:t>
            </a:r>
            <a:r>
              <a:rPr lang="en" sz="1350">
                <a:solidFill>
                  <a:schemeClr val="dk1"/>
                </a:solidFill>
                <a:highlight>
                  <a:srgbClr val="FFFFFF"/>
                </a:highlight>
              </a:rPr>
              <a:t> Continuous variable showing Sqft_above for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sqft_basement</a:t>
            </a:r>
            <a:r>
              <a:rPr b="1" lang="en" sz="1350">
                <a:solidFill>
                  <a:schemeClr val="dk1"/>
                </a:solidFill>
                <a:highlight>
                  <a:srgbClr val="FFFFFF"/>
                </a:highlight>
              </a:rPr>
              <a:t>:</a:t>
            </a:r>
            <a:r>
              <a:rPr lang="en" sz="1350">
                <a:solidFill>
                  <a:schemeClr val="dk1"/>
                </a:solidFill>
                <a:highlight>
                  <a:srgbClr val="FFFFFF"/>
                </a:highlight>
              </a:rPr>
              <a:t> Continuous variable showing basement area in sq.ft for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yr_built</a:t>
            </a:r>
            <a:r>
              <a:rPr b="1" lang="en" sz="1350">
                <a:solidFill>
                  <a:schemeClr val="dk1"/>
                </a:solidFill>
                <a:highlight>
                  <a:srgbClr val="FFFFFF"/>
                </a:highlight>
              </a:rPr>
              <a:t>:</a:t>
            </a:r>
            <a:r>
              <a:rPr lang="en" sz="1350">
                <a:solidFill>
                  <a:schemeClr val="dk1"/>
                </a:solidFill>
                <a:highlight>
                  <a:srgbClr val="FFFFFF"/>
                </a:highlight>
              </a:rPr>
              <a:t> Categorical variable Build year of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yr_renovated</a:t>
            </a:r>
            <a:r>
              <a:rPr b="1" lang="en" sz="1350">
                <a:solidFill>
                  <a:schemeClr val="dk1"/>
                </a:solidFill>
                <a:highlight>
                  <a:srgbClr val="FFFFFF"/>
                </a:highlight>
              </a:rPr>
              <a:t>:</a:t>
            </a:r>
            <a:r>
              <a:rPr lang="en" sz="1350">
                <a:solidFill>
                  <a:schemeClr val="dk1"/>
                </a:solidFill>
                <a:highlight>
                  <a:srgbClr val="FFFFFF"/>
                </a:highlight>
              </a:rPr>
              <a:t> Categorical variable showing house renovated year</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zip code:</a:t>
            </a:r>
            <a:r>
              <a:rPr lang="en" sz="1350">
                <a:solidFill>
                  <a:schemeClr val="dk1"/>
                </a:solidFill>
                <a:highlight>
                  <a:srgbClr val="FFFFFF"/>
                </a:highlight>
              </a:rPr>
              <a:t> * zip code of location of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a:solidFill>
                  <a:schemeClr val="dk1"/>
                </a:solidFill>
                <a:highlight>
                  <a:srgbClr val="FFFFFF"/>
                </a:highlight>
              </a:rPr>
              <a:t>lat / long:</a:t>
            </a:r>
            <a:r>
              <a:rPr lang="en" sz="1350">
                <a:solidFill>
                  <a:schemeClr val="dk1"/>
                </a:solidFill>
                <a:highlight>
                  <a:srgbClr val="FFFFFF"/>
                </a:highlight>
              </a:rPr>
              <a:t> Latitude and longitude of the House</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sqft_living15</a:t>
            </a:r>
            <a:r>
              <a:rPr b="1" lang="en" sz="1350">
                <a:solidFill>
                  <a:schemeClr val="dk1"/>
                </a:solidFill>
                <a:highlight>
                  <a:srgbClr val="FFFFFF"/>
                </a:highlight>
              </a:rPr>
              <a:t>:</a:t>
            </a:r>
            <a:r>
              <a:rPr lang="en" sz="1350">
                <a:solidFill>
                  <a:schemeClr val="dk1"/>
                </a:solidFill>
                <a:highlight>
                  <a:srgbClr val="FFFFFF"/>
                </a:highlight>
              </a:rPr>
              <a:t> Continuous Variable showing living area in sq.ft as on 2015.</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b="1" lang="en" sz="1350" u="sng">
                <a:solidFill>
                  <a:schemeClr val="dk1"/>
                </a:solidFill>
                <a:highlight>
                  <a:srgbClr val="FFFFFF"/>
                </a:highlight>
              </a:rPr>
              <a:t>sqft_lot15</a:t>
            </a:r>
            <a:r>
              <a:rPr b="1" lang="en" sz="1350">
                <a:solidFill>
                  <a:schemeClr val="dk1"/>
                </a:solidFill>
                <a:highlight>
                  <a:srgbClr val="FFFFFF"/>
                </a:highlight>
              </a:rPr>
              <a:t>:</a:t>
            </a:r>
            <a:r>
              <a:rPr lang="en" sz="1350">
                <a:solidFill>
                  <a:schemeClr val="dk1"/>
                </a:solidFill>
                <a:highlight>
                  <a:srgbClr val="FFFFFF"/>
                </a:highlight>
              </a:rPr>
              <a:t> Continuous Variable showing lot area in sq.ft as on 2015.</a:t>
            </a:r>
            <a:endParaRPr sz="1350">
              <a:solidFill>
                <a:schemeClr val="dk1"/>
              </a:solidFill>
              <a:highlight>
                <a:srgbClr val="FFFFFF"/>
              </a:highlight>
            </a:endParaRPr>
          </a:p>
          <a:p>
            <a:pPr indent="0" lvl="0" marL="0" rtl="0" algn="l">
              <a:lnSpc>
                <a:spcPct val="115000"/>
              </a:lnSpc>
              <a:spcBef>
                <a:spcPts val="700"/>
              </a:spcBef>
              <a:spcAft>
                <a:spcPts val="0"/>
              </a:spcAft>
              <a:buSzPts val="1400"/>
              <a:buNone/>
            </a:pPr>
            <a:r>
              <a:rPr b="1" lang="en" sz="1500">
                <a:solidFill>
                  <a:schemeClr val="dk1"/>
                </a:solidFill>
              </a:rPr>
              <a:t>    </a:t>
            </a:r>
            <a:endParaRPr b="1" sz="1500">
              <a:solidFill>
                <a:schemeClr val="dk1"/>
              </a:solidFill>
            </a:endParaRPr>
          </a:p>
          <a:p>
            <a:pPr indent="0" lvl="0" marL="0" rtl="0" algn="l">
              <a:lnSpc>
                <a:spcPct val="115000"/>
              </a:lnSpc>
              <a:spcBef>
                <a:spcPts val="1200"/>
              </a:spcBef>
              <a:spcAft>
                <a:spcPts val="0"/>
              </a:spcAft>
              <a:buSzPts val="1400"/>
              <a:buNone/>
            </a:pPr>
            <a:r>
              <a:rPr b="1" lang="en" sz="1500">
                <a:solidFill>
                  <a:schemeClr val="dk1"/>
                </a:solidFill>
              </a:rPr>
              <a:t>                                 </a:t>
            </a:r>
            <a:r>
              <a:rPr b="1" lang="en" sz="1500" u="sng">
                <a:solidFill>
                  <a:schemeClr val="dk1"/>
                </a:solidFill>
              </a:rPr>
              <a:t>Target Variable Y</a:t>
            </a:r>
            <a:r>
              <a:rPr lang="en" sz="1500">
                <a:solidFill>
                  <a:schemeClr val="dk1"/>
                </a:solidFill>
              </a:rPr>
              <a:t>: Price</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700"/>
          </a:p>
          <a:p>
            <a:pPr indent="0" lvl="0" marL="0" rtl="0" algn="l">
              <a:lnSpc>
                <a:spcPct val="115000"/>
              </a:lnSpc>
              <a:spcBef>
                <a:spcPts val="1200"/>
              </a:spcBef>
              <a:spcAft>
                <a:spcPts val="1200"/>
              </a:spcAft>
              <a:buSzPts val="1400"/>
              <a:buNone/>
            </a:pPr>
            <a:r>
              <a:t/>
            </a:r>
            <a:endParaRPr sz="1700"/>
          </a:p>
        </p:txBody>
      </p:sp>
      <p:sp>
        <p:nvSpPr>
          <p:cNvPr id="71" name="Google Shape;71;p3"/>
          <p:cNvSpPr/>
          <p:nvPr/>
        </p:nvSpPr>
        <p:spPr>
          <a:xfrm>
            <a:off x="6107200" y="4415125"/>
            <a:ext cx="2655900" cy="65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4"/>
          <p:cNvPicPr preferRelativeResize="0"/>
          <p:nvPr/>
        </p:nvPicPr>
        <p:blipFill rotWithShape="1">
          <a:blip r:embed="rId3">
            <a:alphaModFix/>
          </a:blip>
          <a:srcRect b="0" l="0" r="0" t="0"/>
          <a:stretch/>
        </p:blipFill>
        <p:spPr>
          <a:xfrm>
            <a:off x="152400" y="152400"/>
            <a:ext cx="4359818" cy="4838699"/>
          </a:xfrm>
          <a:prstGeom prst="rect">
            <a:avLst/>
          </a:prstGeom>
          <a:noFill/>
          <a:ln>
            <a:noFill/>
          </a:ln>
        </p:spPr>
      </p:pic>
      <p:sp>
        <p:nvSpPr>
          <p:cNvPr id="77" name="Google Shape;77;p4"/>
          <p:cNvSpPr txBox="1"/>
          <p:nvPr/>
        </p:nvSpPr>
        <p:spPr>
          <a:xfrm>
            <a:off x="3440225" y="2012575"/>
            <a:ext cx="6454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B45F06"/>
                </a:solidFill>
                <a:highlight>
                  <a:srgbClr val="EFEFEF"/>
                </a:highlight>
                <a:latin typeface="Arial"/>
                <a:ea typeface="Arial"/>
                <a:cs typeface="Arial"/>
                <a:sym typeface="Arial"/>
              </a:rPr>
              <a:t>Data Types</a:t>
            </a:r>
            <a:endParaRPr b="1" i="0" sz="3000" u="none" cap="none" strike="noStrike">
              <a:solidFill>
                <a:srgbClr val="B45F06"/>
              </a:solidFill>
              <a:highlight>
                <a:srgbClr val="EFEFEF"/>
              </a:highlight>
              <a:latin typeface="Arial"/>
              <a:ea typeface="Arial"/>
              <a:cs typeface="Arial"/>
              <a:sym typeface="Arial"/>
            </a:endParaRPr>
          </a:p>
        </p:txBody>
      </p:sp>
      <p:sp>
        <p:nvSpPr>
          <p:cNvPr id="78" name="Google Shape;78;p4"/>
          <p:cNvSpPr/>
          <p:nvPr/>
        </p:nvSpPr>
        <p:spPr>
          <a:xfrm>
            <a:off x="4392725" y="2088775"/>
            <a:ext cx="1075800" cy="537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50" y="-12175"/>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Conclusion on the Data</a:t>
            </a:r>
            <a:endParaRPr b="1">
              <a:solidFill>
                <a:srgbClr val="B45F06"/>
              </a:solidFill>
            </a:endParaRPr>
          </a:p>
        </p:txBody>
      </p:sp>
      <p:sp>
        <p:nvSpPr>
          <p:cNvPr id="84" name="Google Shape;84;p5"/>
          <p:cNvSpPr txBox="1"/>
          <p:nvPr>
            <p:ph idx="1" type="body"/>
          </p:nvPr>
        </p:nvSpPr>
        <p:spPr>
          <a:xfrm>
            <a:off x="0" y="619075"/>
            <a:ext cx="9144000" cy="4524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700">
                <a:solidFill>
                  <a:schemeClr val="dk1"/>
                </a:solidFill>
              </a:rPr>
              <a:t>From the table shown above, we can see the independent variables from the housing dataset are the explanatory variables. </a:t>
            </a:r>
            <a:endParaRPr sz="1700">
              <a:solidFill>
                <a:schemeClr val="dk1"/>
              </a:solidFill>
            </a:endParaRPr>
          </a:p>
          <a:p>
            <a:pPr indent="0" lvl="0" marL="0" rtl="0" algn="l">
              <a:lnSpc>
                <a:spcPct val="115000"/>
              </a:lnSpc>
              <a:spcBef>
                <a:spcPts val="1200"/>
              </a:spcBef>
              <a:spcAft>
                <a:spcPts val="0"/>
              </a:spcAft>
              <a:buSzPts val="1800"/>
              <a:buNone/>
            </a:pPr>
            <a:r>
              <a:t/>
            </a:r>
            <a:endParaRPr sz="1700">
              <a:solidFill>
                <a:schemeClr val="dk1"/>
              </a:solidFill>
            </a:endParaRPr>
          </a:p>
          <a:p>
            <a:pPr indent="0" lvl="0" marL="0" rtl="0" algn="l">
              <a:lnSpc>
                <a:spcPct val="115000"/>
              </a:lnSpc>
              <a:spcBef>
                <a:spcPts val="1200"/>
              </a:spcBef>
              <a:spcAft>
                <a:spcPts val="0"/>
              </a:spcAft>
              <a:buSzPts val="1800"/>
              <a:buNone/>
            </a:pPr>
            <a:r>
              <a:rPr lang="en" sz="1700">
                <a:solidFill>
                  <a:schemeClr val="dk1"/>
                </a:solidFill>
              </a:rPr>
              <a:t>The independent variables are date, price, bedrooms, bathrooms, sqft_living, sqft_lot, floors, waterfront, view, condition, grade, sqft_above,sqft_basement, yr_built, yr_renovated, zip code, latitude, longitude, sqft_living15, and sqft_lot15. </a:t>
            </a:r>
            <a:endParaRPr sz="1700">
              <a:solidFill>
                <a:schemeClr val="dk1"/>
              </a:solidFill>
            </a:endParaRPr>
          </a:p>
          <a:p>
            <a:pPr indent="0" lvl="0" marL="0" rtl="0" algn="l">
              <a:lnSpc>
                <a:spcPct val="115000"/>
              </a:lnSpc>
              <a:spcBef>
                <a:spcPts val="1200"/>
              </a:spcBef>
              <a:spcAft>
                <a:spcPts val="0"/>
              </a:spcAft>
              <a:buSzPts val="1800"/>
              <a:buNone/>
            </a:pPr>
            <a:r>
              <a:t/>
            </a:r>
            <a:endParaRPr sz="1700">
              <a:solidFill>
                <a:schemeClr val="dk1"/>
              </a:solidFill>
            </a:endParaRPr>
          </a:p>
          <a:p>
            <a:pPr indent="0" lvl="0" marL="0" rtl="0" algn="l">
              <a:lnSpc>
                <a:spcPct val="115000"/>
              </a:lnSpc>
              <a:spcBef>
                <a:spcPts val="1200"/>
              </a:spcBef>
              <a:spcAft>
                <a:spcPts val="0"/>
              </a:spcAft>
              <a:buSzPts val="1800"/>
              <a:buNone/>
            </a:pPr>
            <a:r>
              <a:rPr lang="en" sz="1700">
                <a:solidFill>
                  <a:schemeClr val="dk1"/>
                </a:solidFill>
              </a:rPr>
              <a:t>We can see that these variables include categorical variables, numerical variables, and time series variables.</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700">
                <a:solidFill>
                  <a:schemeClr val="dk1"/>
                </a:solidFill>
              </a:rPr>
              <a:t>The dependent variable is the sale price of houses</a:t>
            </a:r>
            <a:endParaRPr sz="1700">
              <a:solidFill>
                <a:schemeClr val="dk1"/>
              </a:solidFill>
            </a:endParaRPr>
          </a:p>
          <a:p>
            <a:pPr indent="0" lvl="0" marL="0" rtl="0" algn="l">
              <a:lnSpc>
                <a:spcPct val="115000"/>
              </a:lnSpc>
              <a:spcBef>
                <a:spcPts val="1200"/>
              </a:spcBef>
              <a:spcAft>
                <a:spcPts val="1200"/>
              </a:spcAft>
              <a:buSzPts val="1800"/>
              <a:buNone/>
            </a:pPr>
            <a:r>
              <a:t/>
            </a:r>
            <a:endParaRPr sz="1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nvSpPr>
        <p:spPr>
          <a:xfrm>
            <a:off x="616325" y="549100"/>
            <a:ext cx="645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
          <p:cNvSpPr txBox="1"/>
          <p:nvPr>
            <p:ph type="title"/>
          </p:nvPr>
        </p:nvSpPr>
        <p:spPr>
          <a:xfrm>
            <a:off x="0" y="0"/>
            <a:ext cx="9144000" cy="5727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1100"/>
              </a:spcBef>
              <a:spcAft>
                <a:spcPts val="0"/>
              </a:spcAft>
              <a:buClr>
                <a:schemeClr val="dk1"/>
              </a:buClr>
              <a:buSzPts val="990"/>
              <a:buFont typeface="Arial"/>
              <a:buNone/>
            </a:pPr>
            <a:r>
              <a:rPr b="1" lang="en" sz="2585">
                <a:solidFill>
                  <a:srgbClr val="B45F06"/>
                </a:solidFill>
                <a:highlight>
                  <a:srgbClr val="EFEFEF"/>
                </a:highlight>
              </a:rPr>
              <a:t>Creating Hypothesis and asking Questions</a:t>
            </a:r>
            <a:endParaRPr b="1" sz="2585">
              <a:solidFill>
                <a:srgbClr val="B45F06"/>
              </a:solidFill>
              <a:highlight>
                <a:srgbClr val="EFEFEF"/>
              </a:highlight>
            </a:endParaRPr>
          </a:p>
          <a:p>
            <a:pPr indent="0" lvl="0" marL="0" rtl="0" algn="ctr">
              <a:lnSpc>
                <a:spcPct val="100000"/>
              </a:lnSpc>
              <a:spcBef>
                <a:spcPts val="0"/>
              </a:spcBef>
              <a:spcAft>
                <a:spcPts val="0"/>
              </a:spcAft>
              <a:buSzPts val="990"/>
              <a:buNone/>
            </a:pPr>
            <a:r>
              <a:t/>
            </a:r>
            <a:endParaRPr sz="3620">
              <a:solidFill>
                <a:srgbClr val="B45F06"/>
              </a:solidFill>
            </a:endParaRPr>
          </a:p>
        </p:txBody>
      </p:sp>
      <p:sp>
        <p:nvSpPr>
          <p:cNvPr id="91" name="Google Shape;91;p6"/>
          <p:cNvSpPr txBox="1"/>
          <p:nvPr>
            <p:ph idx="1" type="body"/>
          </p:nvPr>
        </p:nvSpPr>
        <p:spPr>
          <a:xfrm>
            <a:off x="311700" y="619075"/>
            <a:ext cx="8520600" cy="45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b="1" lang="en" sz="1550" u="sng">
                <a:solidFill>
                  <a:schemeClr val="dk1"/>
                </a:solidFill>
                <a:highlight>
                  <a:srgbClr val="FFFFFF"/>
                </a:highlight>
              </a:rPr>
              <a:t>After first glance over data and understanding variables we can formulate below Questions/hypothesis about data:</a:t>
            </a:r>
            <a:endParaRPr b="1" sz="1550" u="sng">
              <a:solidFill>
                <a:schemeClr val="dk1"/>
              </a:solidFill>
              <a:highlight>
                <a:srgbClr val="FFFFFF"/>
              </a:highlight>
            </a:endParaRPr>
          </a:p>
          <a:p>
            <a:pPr indent="-327025" lvl="0" marL="457200" rtl="0" algn="l">
              <a:lnSpc>
                <a:spcPct val="115000"/>
              </a:lnSpc>
              <a:spcBef>
                <a:spcPts val="1100"/>
              </a:spcBef>
              <a:spcAft>
                <a:spcPts val="0"/>
              </a:spcAft>
              <a:buClr>
                <a:schemeClr val="dk1"/>
              </a:buClr>
              <a:buSzPts val="1550"/>
              <a:buChar char="●"/>
            </a:pPr>
            <a:r>
              <a:rPr lang="en" sz="1550">
                <a:solidFill>
                  <a:schemeClr val="dk1"/>
                </a:solidFill>
                <a:highlight>
                  <a:srgbClr val="FFFFFF"/>
                </a:highlight>
              </a:rPr>
              <a:t>Usually House prices increase with the increase in size of the house. So, does increase in </a:t>
            </a:r>
            <a:r>
              <a:rPr b="1" lang="en" sz="1550">
                <a:solidFill>
                  <a:schemeClr val="dk1"/>
                </a:solidFill>
                <a:highlight>
                  <a:srgbClr val="FFFFFF"/>
                </a:highlight>
              </a:rPr>
              <a:t>sqft_living area, sqft_lot area</a:t>
            </a:r>
            <a:r>
              <a:rPr lang="en" sz="1550">
                <a:solidFill>
                  <a:schemeClr val="dk1"/>
                </a:solidFill>
                <a:highlight>
                  <a:srgbClr val="FFFFFF"/>
                </a:highlight>
              </a:rPr>
              <a:t> shows increase in price?</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Bigger the house more is the price. </a:t>
            </a:r>
            <a:r>
              <a:rPr b="1" lang="en" sz="1550">
                <a:solidFill>
                  <a:schemeClr val="dk1"/>
                </a:solidFill>
                <a:highlight>
                  <a:srgbClr val="FFFFFF"/>
                </a:highlight>
              </a:rPr>
              <a:t>Number of floors, number of bedrooms, bathroom</a:t>
            </a:r>
            <a:r>
              <a:rPr lang="en" sz="1550">
                <a:solidFill>
                  <a:schemeClr val="dk1"/>
                </a:solidFill>
                <a:highlight>
                  <a:srgbClr val="FFFFFF"/>
                </a:highlight>
              </a:rPr>
              <a:t> has any effect on price?</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The Housing prices are seen to be dependent on the </a:t>
            </a:r>
            <a:r>
              <a:rPr b="1" lang="en" sz="1550">
                <a:solidFill>
                  <a:schemeClr val="dk1"/>
                </a:solidFill>
                <a:highlight>
                  <a:srgbClr val="FFFFFF"/>
                </a:highlight>
              </a:rPr>
              <a:t>age of the house</a:t>
            </a:r>
            <a:r>
              <a:rPr lang="en" sz="1550">
                <a:solidFill>
                  <a:schemeClr val="dk1"/>
                </a:solidFill>
                <a:highlight>
                  <a:srgbClr val="FFFFFF"/>
                </a:highlight>
              </a:rPr>
              <a:t>. Older Houses gets lower prices. Is our data supporting this?</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Is </a:t>
            </a:r>
            <a:r>
              <a:rPr b="1" lang="en" sz="1550">
                <a:solidFill>
                  <a:schemeClr val="dk1"/>
                </a:solidFill>
                <a:highlight>
                  <a:srgbClr val="FFFFFF"/>
                </a:highlight>
              </a:rPr>
              <a:t>condition of the house</a:t>
            </a:r>
            <a:r>
              <a:rPr lang="en" sz="1550">
                <a:solidFill>
                  <a:schemeClr val="dk1"/>
                </a:solidFill>
                <a:highlight>
                  <a:srgbClr val="FFFFFF"/>
                </a:highlight>
              </a:rPr>
              <a:t> has any effect on the price? Are houses with high condition rating (good conditioned) are priced more compared to low condition rating (Bad conditioned) houses?</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Do people prefer to live near </a:t>
            </a:r>
            <a:r>
              <a:rPr b="1" lang="en" sz="1550">
                <a:solidFill>
                  <a:schemeClr val="dk1"/>
                </a:solidFill>
                <a:highlight>
                  <a:srgbClr val="FFFFFF"/>
                </a:highlight>
              </a:rPr>
              <a:t>waterfront</a:t>
            </a:r>
            <a:r>
              <a:rPr lang="en" sz="1550">
                <a:solidFill>
                  <a:schemeClr val="dk1"/>
                </a:solidFill>
                <a:highlight>
                  <a:srgbClr val="FFFFFF"/>
                </a:highlight>
              </a:rPr>
              <a:t> paying higher prices? People usually like to live near to the nature.</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Better constructed houses last for many years. Does </a:t>
            </a:r>
            <a:r>
              <a:rPr b="1" lang="en" sz="1550">
                <a:solidFill>
                  <a:schemeClr val="dk1"/>
                </a:solidFill>
                <a:highlight>
                  <a:srgbClr val="FFFFFF"/>
                </a:highlight>
              </a:rPr>
              <a:t>grade</a:t>
            </a:r>
            <a:r>
              <a:rPr lang="en" sz="1550">
                <a:solidFill>
                  <a:schemeClr val="dk1"/>
                </a:solidFill>
                <a:highlight>
                  <a:srgbClr val="FFFFFF"/>
                </a:highlight>
              </a:rPr>
              <a:t> (construction Quality of House) has any effect on prices? Is House with Lower grade getting lower price?</a:t>
            </a:r>
            <a:endParaRPr sz="15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highlight>
                  <a:srgbClr val="FFFFFF"/>
                </a:highlight>
              </a:rPr>
              <a:t>Houses which has undergone </a:t>
            </a:r>
            <a:r>
              <a:rPr b="1" lang="en" sz="1550">
                <a:solidFill>
                  <a:schemeClr val="dk1"/>
                </a:solidFill>
                <a:highlight>
                  <a:srgbClr val="FFFFFF"/>
                </a:highlight>
              </a:rPr>
              <a:t>renovation</a:t>
            </a:r>
            <a:r>
              <a:rPr lang="en" sz="1550">
                <a:solidFill>
                  <a:schemeClr val="dk1"/>
                </a:solidFill>
                <a:highlight>
                  <a:srgbClr val="FFFFFF"/>
                </a:highlight>
              </a:rPr>
              <a:t> gets more prices?</a:t>
            </a:r>
            <a:endParaRPr sz="1550">
              <a:solidFill>
                <a:schemeClr val="dk1"/>
              </a:solidFill>
              <a:highlight>
                <a:srgbClr val="FFFFFF"/>
              </a:highlight>
            </a:endParaRPr>
          </a:p>
          <a:p>
            <a:pPr indent="0" lvl="0" marL="0" rtl="0" algn="l">
              <a:lnSpc>
                <a:spcPct val="115000"/>
              </a:lnSpc>
              <a:spcBef>
                <a:spcPts val="700"/>
              </a:spcBef>
              <a:spcAft>
                <a:spcPts val="1200"/>
              </a:spcAft>
              <a:buSzPts val="1800"/>
              <a:buNone/>
            </a:pPr>
            <a:r>
              <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type="title"/>
          </p:nvPr>
        </p:nvSpPr>
        <p:spPr>
          <a:xfrm>
            <a:off x="0" y="0"/>
            <a:ext cx="9144000" cy="8712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Target Variable Y</a:t>
            </a:r>
            <a:endParaRPr b="1">
              <a:solidFill>
                <a:srgbClr val="B45F06"/>
              </a:solidFill>
            </a:endParaRPr>
          </a:p>
          <a:p>
            <a:pPr indent="0" lvl="0" marL="0" rtl="0" algn="ctr">
              <a:lnSpc>
                <a:spcPct val="100000"/>
              </a:lnSpc>
              <a:spcBef>
                <a:spcPts val="0"/>
              </a:spcBef>
              <a:spcAft>
                <a:spcPts val="0"/>
              </a:spcAft>
              <a:buSzPct val="111111"/>
              <a:buNone/>
            </a:pPr>
            <a:r>
              <a:rPr b="1" lang="en">
                <a:solidFill>
                  <a:srgbClr val="B45F06"/>
                </a:solidFill>
              </a:rPr>
              <a:t>Price</a:t>
            </a:r>
            <a:endParaRPr b="1">
              <a:solidFill>
                <a:srgbClr val="B45F06"/>
              </a:solidFill>
            </a:endParaRPr>
          </a:p>
        </p:txBody>
      </p:sp>
      <p:sp>
        <p:nvSpPr>
          <p:cNvPr id="97" name="Google Shape;97;p7"/>
          <p:cNvSpPr txBox="1"/>
          <p:nvPr>
            <p:ph idx="1" type="body"/>
          </p:nvPr>
        </p:nvSpPr>
        <p:spPr>
          <a:xfrm>
            <a:off x="0" y="921525"/>
            <a:ext cx="9144000" cy="422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600">
                <a:solidFill>
                  <a:schemeClr val="dk1"/>
                </a:solidFill>
              </a:rPr>
              <a:t>When plotting the graph for the Target Variable Y, we see that the curve is right or positive skewed. So, we use log to convert it into a Normal distribution. And we also check for the outliers with the help of a boxplot for the same.</a:t>
            </a:r>
            <a:endParaRPr sz="1600">
              <a:solidFill>
                <a:schemeClr val="dk1"/>
              </a:solidFill>
            </a:endParaRPr>
          </a:p>
        </p:txBody>
      </p:sp>
      <p:pic>
        <p:nvPicPr>
          <p:cNvPr id="98" name="Google Shape;98;p7"/>
          <p:cNvPicPr preferRelativeResize="0"/>
          <p:nvPr/>
        </p:nvPicPr>
        <p:blipFill rotWithShape="1">
          <a:blip r:embed="rId3">
            <a:alphaModFix/>
          </a:blip>
          <a:srcRect b="0" l="0" r="0" t="0"/>
          <a:stretch/>
        </p:blipFill>
        <p:spPr>
          <a:xfrm>
            <a:off x="0" y="1884875"/>
            <a:ext cx="9144001" cy="2846526"/>
          </a:xfrm>
          <a:prstGeom prst="rect">
            <a:avLst/>
          </a:prstGeom>
          <a:noFill/>
          <a:ln>
            <a:noFill/>
          </a:ln>
        </p:spPr>
      </p:pic>
      <p:sp>
        <p:nvSpPr>
          <p:cNvPr id="99" name="Google Shape;99;p7"/>
          <p:cNvSpPr txBox="1"/>
          <p:nvPr/>
        </p:nvSpPr>
        <p:spPr>
          <a:xfrm>
            <a:off x="230925" y="4746950"/>
            <a:ext cx="8913000" cy="8194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chemeClr val="dk1"/>
                </a:solidFill>
                <a:latin typeface="Arial"/>
                <a:ea typeface="Arial"/>
                <a:cs typeface="Arial"/>
                <a:sym typeface="Arial"/>
              </a:rPr>
              <a:t>interquartile range, upper boundary, lower boundary: (329000.0, 1142500.0, -173500.0)  mean=5,42,734 dollors</a:t>
            </a:r>
            <a:endParaRPr b="1" i="0" sz="1100" u="none" cap="none" strike="noStrike">
              <a:solidFill>
                <a:schemeClr val="dk1"/>
              </a:solidFill>
              <a:latin typeface="Arial"/>
              <a:ea typeface="Arial"/>
              <a:cs typeface="Arial"/>
              <a:sym typeface="Arial"/>
            </a:endParaRPr>
          </a:p>
          <a:p>
            <a:pPr indent="0" lvl="0" marL="101600" marR="101600" rtl="0" algn="l">
              <a:lnSpc>
                <a:spcPct val="121429"/>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01600" marR="101600" rtl="0" algn="ctr">
              <a:lnSpc>
                <a:spcPct val="12142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type="title"/>
          </p:nvPr>
        </p:nvSpPr>
        <p:spPr>
          <a:xfrm>
            <a:off x="0" y="-12175"/>
            <a:ext cx="9144000" cy="572700"/>
          </a:xfrm>
          <a:prstGeom prst="rect">
            <a:avLst/>
          </a:prstGeom>
          <a:solidFill>
            <a:srgbClr val="EFEFEF"/>
          </a:soli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B45F06"/>
                </a:solidFill>
              </a:rPr>
              <a:t>EDA</a:t>
            </a:r>
            <a:endParaRPr b="1">
              <a:solidFill>
                <a:srgbClr val="B45F06"/>
              </a:solidFill>
            </a:endParaRPr>
          </a:p>
        </p:txBody>
      </p:sp>
      <p:sp>
        <p:nvSpPr>
          <p:cNvPr id="105" name="Google Shape;105;p8"/>
          <p:cNvSpPr txBox="1"/>
          <p:nvPr>
            <p:ph idx="1" type="body"/>
          </p:nvPr>
        </p:nvSpPr>
        <p:spPr>
          <a:xfrm>
            <a:off x="0" y="695275"/>
            <a:ext cx="9144000" cy="9318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1200"/>
              </a:spcAft>
              <a:buSzPct val="145161"/>
              <a:buNone/>
            </a:pPr>
            <a:r>
              <a:rPr lang="en" sz="1600">
                <a:solidFill>
                  <a:schemeClr val="dk1"/>
                </a:solidFill>
              </a:rPr>
              <a:t>We not do the analysis of different variable with respect to Price and see the relation between them. This will give us an idea of the fluctuations in price with respect to different variables. Also, in some cases, we use a log to get a more linear relationship between variable and prices.</a:t>
            </a:r>
            <a:r>
              <a:rPr i="1" lang="en" sz="1600">
                <a:solidFill>
                  <a:schemeClr val="dk1"/>
                </a:solidFill>
              </a:rPr>
              <a:t> The relationships are as follows: </a:t>
            </a:r>
            <a:endParaRPr i="1" sz="1600">
              <a:solidFill>
                <a:schemeClr val="dk1"/>
              </a:solidFill>
            </a:endParaRPr>
          </a:p>
        </p:txBody>
      </p:sp>
      <p:sp>
        <p:nvSpPr>
          <p:cNvPr id="106" name="Google Shape;106;p8"/>
          <p:cNvSpPr txBox="1"/>
          <p:nvPr/>
        </p:nvSpPr>
        <p:spPr>
          <a:xfrm>
            <a:off x="7049250" y="2771175"/>
            <a:ext cx="142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Square feet living area</a:t>
            </a:r>
            <a:endParaRPr b="1" i="0" sz="1400" u="none" cap="none" strike="noStrike">
              <a:solidFill>
                <a:srgbClr val="B45F06"/>
              </a:solidFill>
              <a:latin typeface="Arial"/>
              <a:ea typeface="Arial"/>
              <a:cs typeface="Arial"/>
              <a:sym typeface="Arial"/>
            </a:endParaRPr>
          </a:p>
        </p:txBody>
      </p:sp>
      <p:pic>
        <p:nvPicPr>
          <p:cNvPr id="107" name="Google Shape;107;p8"/>
          <p:cNvPicPr preferRelativeResize="0"/>
          <p:nvPr/>
        </p:nvPicPr>
        <p:blipFill rotWithShape="1">
          <a:blip r:embed="rId3">
            <a:alphaModFix/>
          </a:blip>
          <a:srcRect b="0" l="0" r="0" t="0"/>
          <a:stretch/>
        </p:blipFill>
        <p:spPr>
          <a:xfrm>
            <a:off x="193651" y="1761825"/>
            <a:ext cx="6744449" cy="30022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9"/>
          <p:cNvPicPr preferRelativeResize="0"/>
          <p:nvPr/>
        </p:nvPicPr>
        <p:blipFill rotWithShape="1">
          <a:blip r:embed="rId3">
            <a:alphaModFix/>
          </a:blip>
          <a:srcRect b="0" l="0" r="0" t="0"/>
          <a:stretch/>
        </p:blipFill>
        <p:spPr>
          <a:xfrm>
            <a:off x="152400" y="730125"/>
            <a:ext cx="4466250" cy="3406049"/>
          </a:xfrm>
          <a:prstGeom prst="rect">
            <a:avLst/>
          </a:prstGeom>
          <a:noFill/>
          <a:ln>
            <a:noFill/>
          </a:ln>
        </p:spPr>
      </p:pic>
      <p:sp>
        <p:nvSpPr>
          <p:cNvPr id="113" name="Google Shape;113;p9"/>
          <p:cNvSpPr txBox="1"/>
          <p:nvPr/>
        </p:nvSpPr>
        <p:spPr>
          <a:xfrm>
            <a:off x="1304325" y="4177800"/>
            <a:ext cx="22857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Square feet lot Vs Price</a:t>
            </a:r>
            <a:endParaRPr b="1" i="0" sz="1400" u="none" cap="none" strike="noStrike">
              <a:solidFill>
                <a:srgbClr val="B45F06"/>
              </a:solidFill>
              <a:latin typeface="Arial"/>
              <a:ea typeface="Arial"/>
              <a:cs typeface="Arial"/>
              <a:sym typeface="Arial"/>
            </a:endParaRPr>
          </a:p>
        </p:txBody>
      </p:sp>
      <p:pic>
        <p:nvPicPr>
          <p:cNvPr id="114" name="Google Shape;114;p9"/>
          <p:cNvPicPr preferRelativeResize="0"/>
          <p:nvPr/>
        </p:nvPicPr>
        <p:blipFill rotWithShape="1">
          <a:blip r:embed="rId4">
            <a:alphaModFix/>
          </a:blip>
          <a:srcRect b="0" l="0" r="0" t="0"/>
          <a:stretch/>
        </p:blipFill>
        <p:spPr>
          <a:xfrm>
            <a:off x="4765600" y="649075"/>
            <a:ext cx="4272274" cy="3489626"/>
          </a:xfrm>
          <a:prstGeom prst="rect">
            <a:avLst/>
          </a:prstGeom>
          <a:noFill/>
          <a:ln>
            <a:noFill/>
          </a:ln>
        </p:spPr>
      </p:pic>
      <p:sp>
        <p:nvSpPr>
          <p:cNvPr id="115" name="Google Shape;115;p9"/>
          <p:cNvSpPr txBox="1"/>
          <p:nvPr/>
        </p:nvSpPr>
        <p:spPr>
          <a:xfrm>
            <a:off x="5855375" y="4164575"/>
            <a:ext cx="2204400" cy="400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45F06"/>
                </a:solidFill>
                <a:latin typeface="Arial"/>
                <a:ea typeface="Arial"/>
                <a:cs typeface="Arial"/>
                <a:sym typeface="Arial"/>
              </a:rPr>
              <a:t>Bedrooms Vs Price</a:t>
            </a:r>
            <a:endParaRPr b="1" i="0" sz="1400" u="none" cap="none" strike="noStrike">
              <a:solidFill>
                <a:srgbClr val="B45F0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